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handoutMasterIdLst>
    <p:handoutMasterId r:id="rId17"/>
  </p:handoutMasterIdLst>
  <p:sldIdLst>
    <p:sldId id="256" r:id="rId2"/>
    <p:sldId id="312" r:id="rId3"/>
    <p:sldId id="263" r:id="rId4"/>
    <p:sldId id="259" r:id="rId5"/>
    <p:sldId id="262" r:id="rId6"/>
    <p:sldId id="261" r:id="rId7"/>
    <p:sldId id="264" r:id="rId8"/>
    <p:sldId id="265" r:id="rId9"/>
    <p:sldId id="266" r:id="rId10"/>
    <p:sldId id="267" r:id="rId11"/>
    <p:sldId id="268" r:id="rId12"/>
    <p:sldId id="269" r:id="rId13"/>
    <p:sldId id="270" r:id="rId14"/>
    <p:sldId id="271" r:id="rId15"/>
  </p:sldIdLst>
  <p:sldSz cx="9144000" cy="6858000" type="screen4x3"/>
  <p:notesSz cx="7077075" cy="9393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08" autoAdjust="0"/>
  </p:normalViewPr>
  <p:slideViewPr>
    <p:cSldViewPr>
      <p:cViewPr>
        <p:scale>
          <a:sx n="91" d="100"/>
          <a:sy n="91" d="100"/>
        </p:scale>
        <p:origin x="-192" y="9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2" d="100"/>
        <a:sy n="162" d="100"/>
      </p:scale>
      <p:origin x="0" y="34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E78A9F-0D61-48DE-95C2-952246A2F50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E45F6627-D46B-4BCB-823E-92ED23080FCE}">
      <dgm:prSet phldrT="[Text]"/>
      <dgm:spPr/>
      <dgm:t>
        <a:bodyPr/>
        <a:lstStyle/>
        <a:p>
          <a:r>
            <a:rPr lang="en-US" dirty="0" smtClean="0"/>
            <a:t>Print Graphics</a:t>
          </a:r>
          <a:endParaRPr lang="en-US" dirty="0"/>
        </a:p>
      </dgm:t>
    </dgm:pt>
    <dgm:pt modelId="{A08D29F4-5978-4522-9C1C-BDA21DFD4650}" type="parTrans" cxnId="{1A83EDFD-8161-40C5-9F18-D040B08F37BA}">
      <dgm:prSet/>
      <dgm:spPr/>
      <dgm:t>
        <a:bodyPr/>
        <a:lstStyle/>
        <a:p>
          <a:endParaRPr lang="en-US"/>
        </a:p>
      </dgm:t>
    </dgm:pt>
    <dgm:pt modelId="{A017CD72-E6FC-4DF1-A03E-ACE01F2CA56F}" type="sibTrans" cxnId="{1A83EDFD-8161-40C5-9F18-D040B08F37BA}">
      <dgm:prSet/>
      <dgm:spPr/>
      <dgm:t>
        <a:bodyPr/>
        <a:lstStyle/>
        <a:p>
          <a:endParaRPr lang="en-US"/>
        </a:p>
      </dgm:t>
    </dgm:pt>
    <dgm:pt modelId="{4CFC75A2-A18F-423D-BFA0-8EA8CA1F2385}">
      <dgm:prSet phldrT="[Text]"/>
      <dgm:spPr/>
      <dgm:t>
        <a:bodyPr/>
        <a:lstStyle/>
        <a:p>
          <a:r>
            <a:rPr lang="en-US" dirty="0" smtClean="0"/>
            <a:t>Vector Graphics</a:t>
          </a:r>
          <a:endParaRPr lang="en-US" dirty="0"/>
        </a:p>
      </dgm:t>
    </dgm:pt>
    <dgm:pt modelId="{B1B49944-B566-4DAE-BADE-3E69BEA58F08}" type="parTrans" cxnId="{E0869009-CAF8-4C8D-8D0B-5B9F848A48CB}">
      <dgm:prSet/>
      <dgm:spPr/>
      <dgm:t>
        <a:bodyPr/>
        <a:lstStyle/>
        <a:p>
          <a:endParaRPr lang="en-US"/>
        </a:p>
      </dgm:t>
    </dgm:pt>
    <dgm:pt modelId="{DC9B0C91-8413-40FB-9289-85BA86ECE83A}" type="sibTrans" cxnId="{E0869009-CAF8-4C8D-8D0B-5B9F848A48CB}">
      <dgm:prSet/>
      <dgm:spPr/>
      <dgm:t>
        <a:bodyPr/>
        <a:lstStyle/>
        <a:p>
          <a:endParaRPr lang="en-US"/>
        </a:p>
      </dgm:t>
    </dgm:pt>
    <dgm:pt modelId="{4FD04364-900F-4955-A84C-526CE67A6C07}">
      <dgm:prSet phldrT="[Text]"/>
      <dgm:spPr/>
      <dgm:t>
        <a:bodyPr/>
        <a:lstStyle/>
        <a:p>
          <a:r>
            <a:rPr lang="en-US" dirty="0" smtClean="0"/>
            <a:t>Digital Graphics</a:t>
          </a:r>
          <a:endParaRPr lang="en-US" dirty="0"/>
        </a:p>
      </dgm:t>
    </dgm:pt>
    <dgm:pt modelId="{C57A10E1-D187-477F-99D4-24189C2F8460}" type="parTrans" cxnId="{80CA6C71-1C9E-4FAA-98E9-08D099BEF0D3}">
      <dgm:prSet/>
      <dgm:spPr/>
      <dgm:t>
        <a:bodyPr/>
        <a:lstStyle/>
        <a:p>
          <a:endParaRPr lang="en-US"/>
        </a:p>
      </dgm:t>
    </dgm:pt>
    <dgm:pt modelId="{E895D937-DC90-45B6-9AB5-90E0414429F6}" type="sibTrans" cxnId="{80CA6C71-1C9E-4FAA-98E9-08D099BEF0D3}">
      <dgm:prSet/>
      <dgm:spPr/>
      <dgm:t>
        <a:bodyPr/>
        <a:lstStyle/>
        <a:p>
          <a:endParaRPr lang="en-US"/>
        </a:p>
      </dgm:t>
    </dgm:pt>
    <dgm:pt modelId="{D885C94E-B3E9-4388-B9FE-3AB3B81BBBF8}">
      <dgm:prSet phldrT="[Text]"/>
      <dgm:spPr/>
      <dgm:t>
        <a:bodyPr/>
        <a:lstStyle/>
        <a:p>
          <a:r>
            <a:rPr lang="en-US" dirty="0" smtClean="0"/>
            <a:t>Raster Graphics</a:t>
          </a:r>
          <a:endParaRPr lang="en-US" dirty="0"/>
        </a:p>
      </dgm:t>
    </dgm:pt>
    <dgm:pt modelId="{A4153AC2-7E46-4AD9-AF50-3E2D38A12F5C}" type="parTrans" cxnId="{2B420392-6DDD-4601-98AE-021C80A2547A}">
      <dgm:prSet/>
      <dgm:spPr/>
      <dgm:t>
        <a:bodyPr/>
        <a:lstStyle/>
        <a:p>
          <a:endParaRPr lang="en-US"/>
        </a:p>
      </dgm:t>
    </dgm:pt>
    <dgm:pt modelId="{3DD2E3AB-9533-463A-BDC3-8E1F1F1E552D}" type="sibTrans" cxnId="{2B420392-6DDD-4601-98AE-021C80A2547A}">
      <dgm:prSet/>
      <dgm:spPr/>
      <dgm:t>
        <a:bodyPr/>
        <a:lstStyle/>
        <a:p>
          <a:endParaRPr lang="en-US"/>
        </a:p>
      </dgm:t>
    </dgm:pt>
    <dgm:pt modelId="{64FA5DC9-482E-4DB9-B606-EFA94F65478C}">
      <dgm:prSet phldrT="[Text]"/>
      <dgm:spPr/>
      <dgm:t>
        <a:bodyPr/>
        <a:lstStyle/>
        <a:p>
          <a:r>
            <a:rPr lang="en-US" dirty="0" smtClean="0"/>
            <a:t>CMYK Color Format</a:t>
          </a:r>
          <a:endParaRPr lang="en-US" dirty="0"/>
        </a:p>
      </dgm:t>
    </dgm:pt>
    <dgm:pt modelId="{8B622993-797D-4761-8B04-43CDF4BACF8E}" type="parTrans" cxnId="{96870620-9C6E-4E5C-9100-558B7CDF4FA6}">
      <dgm:prSet/>
      <dgm:spPr/>
    </dgm:pt>
    <dgm:pt modelId="{6FA6EAF7-2DFE-4F8A-B263-99A56896CEBF}" type="sibTrans" cxnId="{96870620-9C6E-4E5C-9100-558B7CDF4FA6}">
      <dgm:prSet/>
      <dgm:spPr/>
    </dgm:pt>
    <dgm:pt modelId="{6E17E230-48AD-41EF-8ED6-E897FB8D707E}">
      <dgm:prSet phldrT="[Text]"/>
      <dgm:spPr/>
      <dgm:t>
        <a:bodyPr/>
        <a:lstStyle/>
        <a:p>
          <a:r>
            <a:rPr lang="en-US" dirty="0" smtClean="0"/>
            <a:t>Pixel Based</a:t>
          </a:r>
          <a:endParaRPr lang="en-US" dirty="0"/>
        </a:p>
      </dgm:t>
    </dgm:pt>
    <dgm:pt modelId="{A3B20DED-9535-4464-909D-B09AA01FEB56}" type="parTrans" cxnId="{6535EB51-2FA0-4C5E-8983-81D9C381D508}">
      <dgm:prSet/>
      <dgm:spPr/>
    </dgm:pt>
    <dgm:pt modelId="{1E5EF5BE-C4B9-4CE8-BA97-4B123CF9080E}" type="sibTrans" cxnId="{6535EB51-2FA0-4C5E-8983-81D9C381D508}">
      <dgm:prSet/>
      <dgm:spPr/>
    </dgm:pt>
    <dgm:pt modelId="{B055340C-B70F-4C6A-AD5C-31BA6DE9206F}">
      <dgm:prSet phldrT="[Text]"/>
      <dgm:spPr/>
      <dgm:t>
        <a:bodyPr/>
        <a:lstStyle/>
        <a:p>
          <a:r>
            <a:rPr lang="en-US" dirty="0" smtClean="0"/>
            <a:t>RGB Color Format</a:t>
          </a:r>
          <a:endParaRPr lang="en-US" dirty="0"/>
        </a:p>
      </dgm:t>
    </dgm:pt>
    <dgm:pt modelId="{8B7C5762-2677-4381-99A3-385775452011}" type="parTrans" cxnId="{810630ED-7C41-4DD5-9286-9BC8EC1D2E38}">
      <dgm:prSet/>
      <dgm:spPr/>
    </dgm:pt>
    <dgm:pt modelId="{52F86724-2A19-4B01-9AD8-F6BFBF6A3CFF}" type="sibTrans" cxnId="{810630ED-7C41-4DD5-9286-9BC8EC1D2E38}">
      <dgm:prSet/>
      <dgm:spPr/>
    </dgm:pt>
    <dgm:pt modelId="{D91CF1FA-420D-4AC6-BCD6-D3687B83DE0D}">
      <dgm:prSet phldrT="[Text]"/>
      <dgm:spPr/>
      <dgm:t>
        <a:bodyPr/>
        <a:lstStyle/>
        <a:p>
          <a:r>
            <a:rPr lang="en-US" dirty="0" smtClean="0"/>
            <a:t>72 dpi</a:t>
          </a:r>
          <a:endParaRPr lang="en-US" dirty="0"/>
        </a:p>
      </dgm:t>
    </dgm:pt>
    <dgm:pt modelId="{9899AD7F-A4C7-4B3D-B857-EB2AD50C48CF}" type="parTrans" cxnId="{DBB14060-AF2C-4282-ACD8-E77262BCB6F5}">
      <dgm:prSet/>
      <dgm:spPr/>
    </dgm:pt>
    <dgm:pt modelId="{D826FA27-B995-4953-AE91-50667CF62878}" type="sibTrans" cxnId="{DBB14060-AF2C-4282-ACD8-E77262BCB6F5}">
      <dgm:prSet/>
      <dgm:spPr/>
    </dgm:pt>
    <dgm:pt modelId="{DC02953A-EE26-4DB8-BB41-7001D30DBEFC}">
      <dgm:prSet phldrT="[Text]"/>
      <dgm:spPr/>
      <dgm:t>
        <a:bodyPr/>
        <a:lstStyle/>
        <a:p>
          <a:r>
            <a:rPr lang="en-US" dirty="0" smtClean="0"/>
            <a:t>Mathematically based</a:t>
          </a:r>
          <a:endParaRPr lang="en-US" dirty="0"/>
        </a:p>
      </dgm:t>
    </dgm:pt>
    <dgm:pt modelId="{80552218-88A9-4F9E-958B-6C4CCF6A457D}" type="parTrans" cxnId="{35DBA453-AF98-4D21-8FA6-18A6C5525055}">
      <dgm:prSet/>
      <dgm:spPr/>
    </dgm:pt>
    <dgm:pt modelId="{FADE9F24-4628-4B96-B9BD-ED606A684D0B}" type="sibTrans" cxnId="{35DBA453-AF98-4D21-8FA6-18A6C5525055}">
      <dgm:prSet/>
      <dgm:spPr/>
    </dgm:pt>
    <dgm:pt modelId="{D7584376-CD1F-424E-A135-60983282EE93}" type="pres">
      <dgm:prSet presAssocID="{74E78A9F-0D61-48DE-95C2-952246A2F509}" presName="Name0" presStyleCnt="0">
        <dgm:presLayoutVars>
          <dgm:dir/>
          <dgm:animLvl val="lvl"/>
          <dgm:resizeHandles/>
        </dgm:presLayoutVars>
      </dgm:prSet>
      <dgm:spPr/>
      <dgm:t>
        <a:bodyPr/>
        <a:lstStyle/>
        <a:p>
          <a:endParaRPr lang="en-US"/>
        </a:p>
      </dgm:t>
    </dgm:pt>
    <dgm:pt modelId="{C2037D78-6130-4C00-8B5A-F3A5653D5C57}" type="pres">
      <dgm:prSet presAssocID="{E45F6627-D46B-4BCB-823E-92ED23080FCE}" presName="linNode" presStyleCnt="0"/>
      <dgm:spPr/>
    </dgm:pt>
    <dgm:pt modelId="{26BE0E73-104B-404E-AD56-A51F0FA3EF72}" type="pres">
      <dgm:prSet presAssocID="{E45F6627-D46B-4BCB-823E-92ED23080FCE}" presName="parentShp" presStyleLbl="node1" presStyleIdx="0" presStyleCnt="2">
        <dgm:presLayoutVars>
          <dgm:bulletEnabled val="1"/>
        </dgm:presLayoutVars>
      </dgm:prSet>
      <dgm:spPr/>
      <dgm:t>
        <a:bodyPr/>
        <a:lstStyle/>
        <a:p>
          <a:endParaRPr lang="en-US"/>
        </a:p>
      </dgm:t>
    </dgm:pt>
    <dgm:pt modelId="{9E79E64B-2F78-48F1-9A6D-DDD9F30B37AE}" type="pres">
      <dgm:prSet presAssocID="{E45F6627-D46B-4BCB-823E-92ED23080FCE}" presName="childShp" presStyleLbl="bgAccFollowNode1" presStyleIdx="0" presStyleCnt="2">
        <dgm:presLayoutVars>
          <dgm:bulletEnabled val="1"/>
        </dgm:presLayoutVars>
      </dgm:prSet>
      <dgm:spPr/>
      <dgm:t>
        <a:bodyPr/>
        <a:lstStyle/>
        <a:p>
          <a:endParaRPr lang="en-US"/>
        </a:p>
      </dgm:t>
    </dgm:pt>
    <dgm:pt modelId="{283514D5-F116-4944-A288-5BF4B536ACA5}" type="pres">
      <dgm:prSet presAssocID="{A017CD72-E6FC-4DF1-A03E-ACE01F2CA56F}" presName="spacing" presStyleCnt="0"/>
      <dgm:spPr/>
    </dgm:pt>
    <dgm:pt modelId="{FFA68E15-BAAD-4DBB-B432-DEB4BB448DD7}" type="pres">
      <dgm:prSet presAssocID="{4FD04364-900F-4955-A84C-526CE67A6C07}" presName="linNode" presStyleCnt="0"/>
      <dgm:spPr/>
    </dgm:pt>
    <dgm:pt modelId="{3BF52AF7-A859-4D9A-A40E-152487B4D7A4}" type="pres">
      <dgm:prSet presAssocID="{4FD04364-900F-4955-A84C-526CE67A6C07}" presName="parentShp" presStyleLbl="node1" presStyleIdx="1" presStyleCnt="2">
        <dgm:presLayoutVars>
          <dgm:bulletEnabled val="1"/>
        </dgm:presLayoutVars>
      </dgm:prSet>
      <dgm:spPr/>
      <dgm:t>
        <a:bodyPr/>
        <a:lstStyle/>
        <a:p>
          <a:endParaRPr lang="en-US"/>
        </a:p>
      </dgm:t>
    </dgm:pt>
    <dgm:pt modelId="{5FC7E5EB-DC28-4E10-8837-8E14A79376D6}" type="pres">
      <dgm:prSet presAssocID="{4FD04364-900F-4955-A84C-526CE67A6C07}" presName="childShp" presStyleLbl="bgAccFollowNode1" presStyleIdx="1" presStyleCnt="2">
        <dgm:presLayoutVars>
          <dgm:bulletEnabled val="1"/>
        </dgm:presLayoutVars>
      </dgm:prSet>
      <dgm:spPr/>
      <dgm:t>
        <a:bodyPr/>
        <a:lstStyle/>
        <a:p>
          <a:endParaRPr lang="en-US"/>
        </a:p>
      </dgm:t>
    </dgm:pt>
  </dgm:ptLst>
  <dgm:cxnLst>
    <dgm:cxn modelId="{3DFD6544-702D-4BD4-8766-D8FF6FC6B93F}" type="presOf" srcId="{4CFC75A2-A18F-423D-BFA0-8EA8CA1F2385}" destId="{9E79E64B-2F78-48F1-9A6D-DDD9F30B37AE}" srcOrd="0" destOrd="0" presId="urn:microsoft.com/office/officeart/2005/8/layout/vList6"/>
    <dgm:cxn modelId="{6535EB51-2FA0-4C5E-8983-81D9C381D508}" srcId="{4FD04364-900F-4955-A84C-526CE67A6C07}" destId="{6E17E230-48AD-41EF-8ED6-E897FB8D707E}" srcOrd="1" destOrd="0" parTransId="{A3B20DED-9535-4464-909D-B09AA01FEB56}" sibTransId="{1E5EF5BE-C4B9-4CE8-BA97-4B123CF9080E}"/>
    <dgm:cxn modelId="{96870620-9C6E-4E5C-9100-558B7CDF4FA6}" srcId="{E45F6627-D46B-4BCB-823E-92ED23080FCE}" destId="{64FA5DC9-482E-4DB9-B606-EFA94F65478C}" srcOrd="2" destOrd="0" parTransId="{8B622993-797D-4761-8B04-43CDF4BACF8E}" sibTransId="{6FA6EAF7-2DFE-4F8A-B263-99A56896CEBF}"/>
    <dgm:cxn modelId="{A4C30FE3-65C1-4DEF-9B76-C484196486FD}" type="presOf" srcId="{6E17E230-48AD-41EF-8ED6-E897FB8D707E}" destId="{5FC7E5EB-DC28-4E10-8837-8E14A79376D6}" srcOrd="0" destOrd="1" presId="urn:microsoft.com/office/officeart/2005/8/layout/vList6"/>
    <dgm:cxn modelId="{1A83EDFD-8161-40C5-9F18-D040B08F37BA}" srcId="{74E78A9F-0D61-48DE-95C2-952246A2F509}" destId="{E45F6627-D46B-4BCB-823E-92ED23080FCE}" srcOrd="0" destOrd="0" parTransId="{A08D29F4-5978-4522-9C1C-BDA21DFD4650}" sibTransId="{A017CD72-E6FC-4DF1-A03E-ACE01F2CA56F}"/>
    <dgm:cxn modelId="{E0869009-CAF8-4C8D-8D0B-5B9F848A48CB}" srcId="{E45F6627-D46B-4BCB-823E-92ED23080FCE}" destId="{4CFC75A2-A18F-423D-BFA0-8EA8CA1F2385}" srcOrd="0" destOrd="0" parTransId="{B1B49944-B566-4DAE-BADE-3E69BEA58F08}" sibTransId="{DC9B0C91-8413-40FB-9289-85BA86ECE83A}"/>
    <dgm:cxn modelId="{D2B7BA81-B6E2-45D4-AFCC-47953716CC1E}" type="presOf" srcId="{74E78A9F-0D61-48DE-95C2-952246A2F509}" destId="{D7584376-CD1F-424E-A135-60983282EE93}" srcOrd="0" destOrd="0" presId="urn:microsoft.com/office/officeart/2005/8/layout/vList6"/>
    <dgm:cxn modelId="{A883CBA7-370E-4635-916A-438D0629036E}" type="presOf" srcId="{D91CF1FA-420D-4AC6-BCD6-D3687B83DE0D}" destId="{5FC7E5EB-DC28-4E10-8837-8E14A79376D6}" srcOrd="0" destOrd="3" presId="urn:microsoft.com/office/officeart/2005/8/layout/vList6"/>
    <dgm:cxn modelId="{2B420392-6DDD-4601-98AE-021C80A2547A}" srcId="{4FD04364-900F-4955-A84C-526CE67A6C07}" destId="{D885C94E-B3E9-4388-B9FE-3AB3B81BBBF8}" srcOrd="0" destOrd="0" parTransId="{A4153AC2-7E46-4AD9-AF50-3E2D38A12F5C}" sibTransId="{3DD2E3AB-9533-463A-BDC3-8E1F1F1E552D}"/>
    <dgm:cxn modelId="{5ADAEFDA-0197-4F5B-A0B4-E08234A51053}" type="presOf" srcId="{DC02953A-EE26-4DB8-BB41-7001D30DBEFC}" destId="{9E79E64B-2F78-48F1-9A6D-DDD9F30B37AE}" srcOrd="0" destOrd="1" presId="urn:microsoft.com/office/officeart/2005/8/layout/vList6"/>
    <dgm:cxn modelId="{104814F7-F16F-473C-B448-D21FA5D8DED8}" type="presOf" srcId="{B055340C-B70F-4C6A-AD5C-31BA6DE9206F}" destId="{5FC7E5EB-DC28-4E10-8837-8E14A79376D6}" srcOrd="0" destOrd="2" presId="urn:microsoft.com/office/officeart/2005/8/layout/vList6"/>
    <dgm:cxn modelId="{AA776EE0-7512-4F14-A8E3-EB19AB762814}" type="presOf" srcId="{D885C94E-B3E9-4388-B9FE-3AB3B81BBBF8}" destId="{5FC7E5EB-DC28-4E10-8837-8E14A79376D6}" srcOrd="0" destOrd="0" presId="urn:microsoft.com/office/officeart/2005/8/layout/vList6"/>
    <dgm:cxn modelId="{80CA6C71-1C9E-4FAA-98E9-08D099BEF0D3}" srcId="{74E78A9F-0D61-48DE-95C2-952246A2F509}" destId="{4FD04364-900F-4955-A84C-526CE67A6C07}" srcOrd="1" destOrd="0" parTransId="{C57A10E1-D187-477F-99D4-24189C2F8460}" sibTransId="{E895D937-DC90-45B6-9AB5-90E0414429F6}"/>
    <dgm:cxn modelId="{EB6F7368-5BC5-493F-8F6F-82B70B79A2A6}" type="presOf" srcId="{64FA5DC9-482E-4DB9-B606-EFA94F65478C}" destId="{9E79E64B-2F78-48F1-9A6D-DDD9F30B37AE}" srcOrd="0" destOrd="2" presId="urn:microsoft.com/office/officeart/2005/8/layout/vList6"/>
    <dgm:cxn modelId="{35DBA453-AF98-4D21-8FA6-18A6C5525055}" srcId="{E45F6627-D46B-4BCB-823E-92ED23080FCE}" destId="{DC02953A-EE26-4DB8-BB41-7001D30DBEFC}" srcOrd="1" destOrd="0" parTransId="{80552218-88A9-4F9E-958B-6C4CCF6A457D}" sibTransId="{FADE9F24-4628-4B96-B9BD-ED606A684D0B}"/>
    <dgm:cxn modelId="{810630ED-7C41-4DD5-9286-9BC8EC1D2E38}" srcId="{4FD04364-900F-4955-A84C-526CE67A6C07}" destId="{B055340C-B70F-4C6A-AD5C-31BA6DE9206F}" srcOrd="2" destOrd="0" parTransId="{8B7C5762-2677-4381-99A3-385775452011}" sibTransId="{52F86724-2A19-4B01-9AD8-F6BFBF6A3CFF}"/>
    <dgm:cxn modelId="{0877FEDB-5DFA-4047-9B2C-420D8826CF6F}" type="presOf" srcId="{E45F6627-D46B-4BCB-823E-92ED23080FCE}" destId="{26BE0E73-104B-404E-AD56-A51F0FA3EF72}" srcOrd="0" destOrd="0" presId="urn:microsoft.com/office/officeart/2005/8/layout/vList6"/>
    <dgm:cxn modelId="{DBB14060-AF2C-4282-ACD8-E77262BCB6F5}" srcId="{4FD04364-900F-4955-A84C-526CE67A6C07}" destId="{D91CF1FA-420D-4AC6-BCD6-D3687B83DE0D}" srcOrd="3" destOrd="0" parTransId="{9899AD7F-A4C7-4B3D-B857-EB2AD50C48CF}" sibTransId="{D826FA27-B995-4953-AE91-50667CF62878}"/>
    <dgm:cxn modelId="{28E5815B-0C1B-45AA-BB60-92D301B5D064}" type="presOf" srcId="{4FD04364-900F-4955-A84C-526CE67A6C07}" destId="{3BF52AF7-A859-4D9A-A40E-152487B4D7A4}" srcOrd="0" destOrd="0" presId="urn:microsoft.com/office/officeart/2005/8/layout/vList6"/>
    <dgm:cxn modelId="{7C659E07-614B-4049-8405-F96A384AA71F}" type="presParOf" srcId="{D7584376-CD1F-424E-A135-60983282EE93}" destId="{C2037D78-6130-4C00-8B5A-F3A5653D5C57}" srcOrd="0" destOrd="0" presId="urn:microsoft.com/office/officeart/2005/8/layout/vList6"/>
    <dgm:cxn modelId="{2EA7DFBA-0B03-437C-97B6-12629A33432C}" type="presParOf" srcId="{C2037D78-6130-4C00-8B5A-F3A5653D5C57}" destId="{26BE0E73-104B-404E-AD56-A51F0FA3EF72}" srcOrd="0" destOrd="0" presId="urn:microsoft.com/office/officeart/2005/8/layout/vList6"/>
    <dgm:cxn modelId="{39AD9A60-70A3-4AA7-93D8-2F7ECB847DCD}" type="presParOf" srcId="{C2037D78-6130-4C00-8B5A-F3A5653D5C57}" destId="{9E79E64B-2F78-48F1-9A6D-DDD9F30B37AE}" srcOrd="1" destOrd="0" presId="urn:microsoft.com/office/officeart/2005/8/layout/vList6"/>
    <dgm:cxn modelId="{616DB672-3034-4EF5-AE63-DCDF8626EE44}" type="presParOf" srcId="{D7584376-CD1F-424E-A135-60983282EE93}" destId="{283514D5-F116-4944-A288-5BF4B536ACA5}" srcOrd="1" destOrd="0" presId="urn:microsoft.com/office/officeart/2005/8/layout/vList6"/>
    <dgm:cxn modelId="{C07A3D7C-0263-4303-B37F-962E021412F3}" type="presParOf" srcId="{D7584376-CD1F-424E-A135-60983282EE93}" destId="{FFA68E15-BAAD-4DBB-B432-DEB4BB448DD7}" srcOrd="2" destOrd="0" presId="urn:microsoft.com/office/officeart/2005/8/layout/vList6"/>
    <dgm:cxn modelId="{A83EC869-7482-4CA6-B114-AC7130FD4257}" type="presParOf" srcId="{FFA68E15-BAAD-4DBB-B432-DEB4BB448DD7}" destId="{3BF52AF7-A859-4D9A-A40E-152487B4D7A4}" srcOrd="0" destOrd="0" presId="urn:microsoft.com/office/officeart/2005/8/layout/vList6"/>
    <dgm:cxn modelId="{50012CA3-CC18-4CD4-9D29-8FEB2E4A374A}" type="presParOf" srcId="{FFA68E15-BAAD-4DBB-B432-DEB4BB448DD7}" destId="{5FC7E5EB-DC28-4E10-8837-8E14A79376D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9E64B-2F78-48F1-9A6D-DDD9F30B37AE}">
      <dsp:nvSpPr>
        <dsp:cNvPr id="0" name=""/>
        <dsp:cNvSpPr/>
      </dsp:nvSpPr>
      <dsp:spPr>
        <a:xfrm>
          <a:off x="2560320" y="539"/>
          <a:ext cx="3840480" cy="2104057"/>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Vector Graphics</a:t>
          </a:r>
          <a:endParaRPr lang="en-US" sz="2700" kern="1200" dirty="0"/>
        </a:p>
        <a:p>
          <a:pPr marL="228600" lvl="1" indent="-228600" algn="l" defTabSz="1200150">
            <a:lnSpc>
              <a:spcPct val="90000"/>
            </a:lnSpc>
            <a:spcBef>
              <a:spcPct val="0"/>
            </a:spcBef>
            <a:spcAft>
              <a:spcPct val="15000"/>
            </a:spcAft>
            <a:buChar char="••"/>
          </a:pPr>
          <a:r>
            <a:rPr lang="en-US" sz="2700" kern="1200" dirty="0" smtClean="0"/>
            <a:t>Mathematically based</a:t>
          </a:r>
          <a:endParaRPr lang="en-US" sz="2700" kern="1200" dirty="0"/>
        </a:p>
        <a:p>
          <a:pPr marL="228600" lvl="1" indent="-228600" algn="l" defTabSz="1200150">
            <a:lnSpc>
              <a:spcPct val="90000"/>
            </a:lnSpc>
            <a:spcBef>
              <a:spcPct val="0"/>
            </a:spcBef>
            <a:spcAft>
              <a:spcPct val="15000"/>
            </a:spcAft>
            <a:buChar char="••"/>
          </a:pPr>
          <a:r>
            <a:rPr lang="en-US" sz="2700" kern="1200" dirty="0" smtClean="0"/>
            <a:t>CMYK Color Format</a:t>
          </a:r>
          <a:endParaRPr lang="en-US" sz="2700" kern="1200" dirty="0"/>
        </a:p>
      </dsp:txBody>
      <dsp:txXfrm>
        <a:off x="2560320" y="263546"/>
        <a:ext cx="3051459" cy="1578043"/>
      </dsp:txXfrm>
    </dsp:sp>
    <dsp:sp modelId="{26BE0E73-104B-404E-AD56-A51F0FA3EF72}">
      <dsp:nvSpPr>
        <dsp:cNvPr id="0" name=""/>
        <dsp:cNvSpPr/>
      </dsp:nvSpPr>
      <dsp:spPr>
        <a:xfrm>
          <a:off x="0" y="539"/>
          <a:ext cx="2560320" cy="210405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n-US" sz="4300" kern="1200" dirty="0" smtClean="0"/>
            <a:t>Print Graphics</a:t>
          </a:r>
          <a:endParaRPr lang="en-US" sz="4300" kern="1200" dirty="0"/>
        </a:p>
      </dsp:txBody>
      <dsp:txXfrm>
        <a:off x="102712" y="103251"/>
        <a:ext cx="2354896" cy="1898633"/>
      </dsp:txXfrm>
    </dsp:sp>
    <dsp:sp modelId="{5FC7E5EB-DC28-4E10-8837-8E14A79376D6}">
      <dsp:nvSpPr>
        <dsp:cNvPr id="0" name=""/>
        <dsp:cNvSpPr/>
      </dsp:nvSpPr>
      <dsp:spPr>
        <a:xfrm>
          <a:off x="2560320" y="2315002"/>
          <a:ext cx="3840480" cy="2104057"/>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Raster Graphics</a:t>
          </a:r>
          <a:endParaRPr lang="en-US" sz="2700" kern="1200" dirty="0"/>
        </a:p>
        <a:p>
          <a:pPr marL="228600" lvl="1" indent="-228600" algn="l" defTabSz="1200150">
            <a:lnSpc>
              <a:spcPct val="90000"/>
            </a:lnSpc>
            <a:spcBef>
              <a:spcPct val="0"/>
            </a:spcBef>
            <a:spcAft>
              <a:spcPct val="15000"/>
            </a:spcAft>
            <a:buChar char="••"/>
          </a:pPr>
          <a:r>
            <a:rPr lang="en-US" sz="2700" kern="1200" dirty="0" smtClean="0"/>
            <a:t>Pixel Based</a:t>
          </a:r>
          <a:endParaRPr lang="en-US" sz="2700" kern="1200" dirty="0"/>
        </a:p>
        <a:p>
          <a:pPr marL="228600" lvl="1" indent="-228600" algn="l" defTabSz="1200150">
            <a:lnSpc>
              <a:spcPct val="90000"/>
            </a:lnSpc>
            <a:spcBef>
              <a:spcPct val="0"/>
            </a:spcBef>
            <a:spcAft>
              <a:spcPct val="15000"/>
            </a:spcAft>
            <a:buChar char="••"/>
          </a:pPr>
          <a:r>
            <a:rPr lang="en-US" sz="2700" kern="1200" dirty="0" smtClean="0"/>
            <a:t>RGB Color Format</a:t>
          </a:r>
          <a:endParaRPr lang="en-US" sz="2700" kern="1200" dirty="0"/>
        </a:p>
        <a:p>
          <a:pPr marL="228600" lvl="1" indent="-228600" algn="l" defTabSz="1200150">
            <a:lnSpc>
              <a:spcPct val="90000"/>
            </a:lnSpc>
            <a:spcBef>
              <a:spcPct val="0"/>
            </a:spcBef>
            <a:spcAft>
              <a:spcPct val="15000"/>
            </a:spcAft>
            <a:buChar char="••"/>
          </a:pPr>
          <a:r>
            <a:rPr lang="en-US" sz="2700" kern="1200" dirty="0" smtClean="0"/>
            <a:t>72 dpi</a:t>
          </a:r>
          <a:endParaRPr lang="en-US" sz="2700" kern="1200" dirty="0"/>
        </a:p>
      </dsp:txBody>
      <dsp:txXfrm>
        <a:off x="2560320" y="2578009"/>
        <a:ext cx="3051459" cy="1578043"/>
      </dsp:txXfrm>
    </dsp:sp>
    <dsp:sp modelId="{3BF52AF7-A859-4D9A-A40E-152487B4D7A4}">
      <dsp:nvSpPr>
        <dsp:cNvPr id="0" name=""/>
        <dsp:cNvSpPr/>
      </dsp:nvSpPr>
      <dsp:spPr>
        <a:xfrm>
          <a:off x="0" y="2315002"/>
          <a:ext cx="2560320" cy="210405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n-US" sz="4300" kern="1200" dirty="0" smtClean="0"/>
            <a:t>Digital Graphics</a:t>
          </a:r>
          <a:endParaRPr lang="en-US" sz="4300" kern="1200" dirty="0"/>
        </a:p>
      </dsp:txBody>
      <dsp:txXfrm>
        <a:off x="102712" y="2417714"/>
        <a:ext cx="2354896" cy="189863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662"/>
          </a:xfrm>
          <a:prstGeom prst="rect">
            <a:avLst/>
          </a:prstGeom>
        </p:spPr>
        <p:txBody>
          <a:bodyPr vert="horz" lIns="94110" tIns="47055" rIns="94110" bIns="47055"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9662"/>
          </a:xfrm>
          <a:prstGeom prst="rect">
            <a:avLst/>
          </a:prstGeom>
        </p:spPr>
        <p:txBody>
          <a:bodyPr vert="horz" lIns="94110" tIns="47055" rIns="94110" bIns="47055" rtlCol="0"/>
          <a:lstStyle>
            <a:lvl1pPr algn="r">
              <a:defRPr sz="1200"/>
            </a:lvl1pPr>
          </a:lstStyle>
          <a:p>
            <a:fld id="{DA53A086-406E-47B8-868A-5338DB5C8A97}" type="datetimeFigureOut">
              <a:rPr lang="en-US" smtClean="0"/>
              <a:t>12/21/2011</a:t>
            </a:fld>
            <a:endParaRPr lang="en-US" dirty="0"/>
          </a:p>
        </p:txBody>
      </p:sp>
      <p:sp>
        <p:nvSpPr>
          <p:cNvPr id="4" name="Footer Placeholder 3"/>
          <p:cNvSpPr>
            <a:spLocks noGrp="1"/>
          </p:cNvSpPr>
          <p:nvPr>
            <p:ph type="ftr" sz="quarter" idx="2"/>
          </p:nvPr>
        </p:nvSpPr>
        <p:spPr>
          <a:xfrm>
            <a:off x="0" y="8921946"/>
            <a:ext cx="3066733" cy="469662"/>
          </a:xfrm>
          <a:prstGeom prst="rect">
            <a:avLst/>
          </a:prstGeom>
        </p:spPr>
        <p:txBody>
          <a:bodyPr vert="horz" lIns="94110" tIns="47055" rIns="94110" bIns="4705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921946"/>
            <a:ext cx="3066733" cy="469662"/>
          </a:xfrm>
          <a:prstGeom prst="rect">
            <a:avLst/>
          </a:prstGeom>
        </p:spPr>
        <p:txBody>
          <a:bodyPr vert="horz" lIns="94110" tIns="47055" rIns="94110" bIns="47055" rtlCol="0" anchor="b"/>
          <a:lstStyle>
            <a:lvl1pPr algn="r">
              <a:defRPr sz="1200"/>
            </a:lvl1pPr>
          </a:lstStyle>
          <a:p>
            <a:fld id="{A069B00E-80EB-4C7D-8A1C-7B5E51021D8D}" type="slidenum">
              <a:rPr lang="en-US" smtClean="0"/>
              <a:t>‹#›</a:t>
            </a:fld>
            <a:endParaRPr lang="en-US" dirty="0"/>
          </a:p>
        </p:txBody>
      </p:sp>
    </p:spTree>
    <p:extLst>
      <p:ext uri="{BB962C8B-B14F-4D97-AF65-F5344CB8AC3E}">
        <p14:creationId xmlns:p14="http://schemas.microsoft.com/office/powerpoint/2010/main" val="2975193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662"/>
          </a:xfrm>
          <a:prstGeom prst="rect">
            <a:avLst/>
          </a:prstGeom>
        </p:spPr>
        <p:txBody>
          <a:bodyPr vert="horz" lIns="94110" tIns="47055" rIns="94110" bIns="47055" rtlCol="0"/>
          <a:lstStyle>
            <a:lvl1pPr algn="l">
              <a:defRPr sz="1200"/>
            </a:lvl1pPr>
          </a:lstStyle>
          <a:p>
            <a:endParaRPr lang="en-US" dirty="0"/>
          </a:p>
        </p:txBody>
      </p:sp>
      <p:sp>
        <p:nvSpPr>
          <p:cNvPr id="3" name="Date Placeholder 2"/>
          <p:cNvSpPr>
            <a:spLocks noGrp="1"/>
          </p:cNvSpPr>
          <p:nvPr>
            <p:ph type="dt" idx="1"/>
          </p:nvPr>
        </p:nvSpPr>
        <p:spPr>
          <a:xfrm>
            <a:off x="4008705" y="0"/>
            <a:ext cx="3066733" cy="469662"/>
          </a:xfrm>
          <a:prstGeom prst="rect">
            <a:avLst/>
          </a:prstGeom>
        </p:spPr>
        <p:txBody>
          <a:bodyPr vert="horz" lIns="94110" tIns="47055" rIns="94110" bIns="47055" rtlCol="0"/>
          <a:lstStyle>
            <a:lvl1pPr algn="r">
              <a:defRPr sz="1200"/>
            </a:lvl1pPr>
          </a:lstStyle>
          <a:p>
            <a:fld id="{646214E5-B7B8-4F1D-923A-F7B9772A80A5}" type="datetimeFigureOut">
              <a:rPr lang="en-US" smtClean="0"/>
              <a:pPr/>
              <a:t>12/21/2011</a:t>
            </a:fld>
            <a:endParaRPr lang="en-US" dirty="0"/>
          </a:p>
        </p:txBody>
      </p:sp>
      <p:sp>
        <p:nvSpPr>
          <p:cNvPr id="4" name="Slide Image Placeholder 3"/>
          <p:cNvSpPr>
            <a:spLocks noGrp="1" noRot="1" noChangeAspect="1"/>
          </p:cNvSpPr>
          <p:nvPr>
            <p:ph type="sldImg" idx="2"/>
          </p:nvPr>
        </p:nvSpPr>
        <p:spPr>
          <a:xfrm>
            <a:off x="1190625" y="704850"/>
            <a:ext cx="4695825" cy="3522663"/>
          </a:xfrm>
          <a:prstGeom prst="rect">
            <a:avLst/>
          </a:prstGeom>
          <a:noFill/>
          <a:ln w="12700">
            <a:solidFill>
              <a:prstClr val="black"/>
            </a:solidFill>
          </a:ln>
        </p:spPr>
        <p:txBody>
          <a:bodyPr vert="horz" lIns="94110" tIns="47055" rIns="94110" bIns="47055" rtlCol="0" anchor="ctr"/>
          <a:lstStyle/>
          <a:p>
            <a:endParaRPr lang="en-US" dirty="0"/>
          </a:p>
        </p:txBody>
      </p:sp>
      <p:sp>
        <p:nvSpPr>
          <p:cNvPr id="5" name="Notes Placeholder 4"/>
          <p:cNvSpPr>
            <a:spLocks noGrp="1"/>
          </p:cNvSpPr>
          <p:nvPr>
            <p:ph type="body" sz="quarter" idx="3"/>
          </p:nvPr>
        </p:nvSpPr>
        <p:spPr>
          <a:xfrm>
            <a:off x="707708" y="4461788"/>
            <a:ext cx="5661660" cy="4226957"/>
          </a:xfrm>
          <a:prstGeom prst="rect">
            <a:avLst/>
          </a:prstGeom>
        </p:spPr>
        <p:txBody>
          <a:bodyPr vert="horz" lIns="94110" tIns="47055" rIns="94110" bIns="4705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21946"/>
            <a:ext cx="3066733" cy="469662"/>
          </a:xfrm>
          <a:prstGeom prst="rect">
            <a:avLst/>
          </a:prstGeom>
        </p:spPr>
        <p:txBody>
          <a:bodyPr vert="horz" lIns="94110" tIns="47055" rIns="94110" bIns="4705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921946"/>
            <a:ext cx="3066733" cy="469662"/>
          </a:xfrm>
          <a:prstGeom prst="rect">
            <a:avLst/>
          </a:prstGeom>
        </p:spPr>
        <p:txBody>
          <a:bodyPr vert="horz" lIns="94110" tIns="47055" rIns="94110" bIns="47055" rtlCol="0" anchor="b"/>
          <a:lstStyle>
            <a:lvl1pPr algn="r">
              <a:defRPr sz="1200"/>
            </a:lvl1pPr>
          </a:lstStyle>
          <a:p>
            <a:fld id="{ED910338-2AB5-473C-8753-E465DF25AA4B}" type="slidenum">
              <a:rPr lang="en-US" smtClean="0"/>
              <a:pPr/>
              <a:t>‹#›</a:t>
            </a:fld>
            <a:endParaRPr lang="en-US" dirty="0"/>
          </a:p>
        </p:txBody>
      </p:sp>
    </p:spTree>
    <p:extLst>
      <p:ext uri="{BB962C8B-B14F-4D97-AF65-F5344CB8AC3E}">
        <p14:creationId xmlns:p14="http://schemas.microsoft.com/office/powerpoint/2010/main" val="1526936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910338-2AB5-473C-8753-E465DF25AA4B}" type="slidenum">
              <a:rPr lang="en-US" smtClean="0"/>
              <a:pPr/>
              <a:t>4</a:t>
            </a:fld>
            <a:endParaRPr lang="en-US" dirty="0"/>
          </a:p>
        </p:txBody>
      </p:sp>
    </p:spTree>
    <p:extLst>
      <p:ext uri="{BB962C8B-B14F-4D97-AF65-F5344CB8AC3E}">
        <p14:creationId xmlns:p14="http://schemas.microsoft.com/office/powerpoint/2010/main" val="3764283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910338-2AB5-473C-8753-E465DF25AA4B}" type="slidenum">
              <a:rPr lang="en-US" smtClean="0"/>
              <a:pPr/>
              <a:t>5</a:t>
            </a:fld>
            <a:endParaRPr lang="en-US" dirty="0"/>
          </a:p>
        </p:txBody>
      </p:sp>
    </p:spTree>
    <p:extLst>
      <p:ext uri="{BB962C8B-B14F-4D97-AF65-F5344CB8AC3E}">
        <p14:creationId xmlns:p14="http://schemas.microsoft.com/office/powerpoint/2010/main" val="3758523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910338-2AB5-473C-8753-E465DF25AA4B}"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910338-2AB5-473C-8753-E465DF25AA4B}" type="slidenum">
              <a:rPr lang="en-US" smtClean="0"/>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0FC4ABD-47CF-4BB1-80DB-F8E691E9F010}" type="datetimeFigureOut">
              <a:rPr lang="en-US" smtClean="0"/>
              <a:pPr/>
              <a:t>12/21/2011</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ABEC2D4-A24F-4EAC-8B47-BF10CC0C81C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FC4ABD-47CF-4BB1-80DB-F8E691E9F010}" type="datetimeFigureOut">
              <a:rPr lang="en-US" smtClean="0"/>
              <a:pPr/>
              <a:t>12/21/2011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BEC2D4-A24F-4EAC-8B47-BF10CC0C81C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0FC4ABD-47CF-4BB1-80DB-F8E691E9F010}" type="datetimeFigureOut">
              <a:rPr lang="en-US" smtClean="0"/>
              <a:pPr/>
              <a:t>12/21/2011</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CABEC2D4-A24F-4EAC-8B47-BF10CC0C81C9}"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0FC4ABD-47CF-4BB1-80DB-F8E691E9F010}" type="datetimeFigureOut">
              <a:rPr lang="en-US" smtClean="0"/>
              <a:pPr/>
              <a:t>12/21/2011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ABEC2D4-A24F-4EAC-8B47-BF10CC0C81C9}"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0FC4ABD-47CF-4BB1-80DB-F8E691E9F010}" type="datetimeFigureOut">
              <a:rPr lang="en-US" smtClean="0"/>
              <a:pPr/>
              <a:t>12/21/2011</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ABEC2D4-A24F-4EAC-8B47-BF10CC0C81C9}"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0FC4ABD-47CF-4BB1-80DB-F8E691E9F010}" type="datetimeFigureOut">
              <a:rPr lang="en-US" smtClean="0"/>
              <a:pPr/>
              <a:t>12/21/2011</a:t>
            </a:fld>
            <a:endParaRPr lang="en-US" dirty="0"/>
          </a:p>
        </p:txBody>
      </p:sp>
      <p:sp>
        <p:nvSpPr>
          <p:cNvPr id="10" name="Slide Number Placeholder 9"/>
          <p:cNvSpPr>
            <a:spLocks noGrp="1"/>
          </p:cNvSpPr>
          <p:nvPr>
            <p:ph type="sldNum" sz="quarter" idx="16"/>
          </p:nvPr>
        </p:nvSpPr>
        <p:spPr/>
        <p:txBody>
          <a:bodyPr rtlCol="0"/>
          <a:lstStyle/>
          <a:p>
            <a:fld id="{CABEC2D4-A24F-4EAC-8B47-BF10CC0C81C9}"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0FC4ABD-47CF-4BB1-80DB-F8E691E9F010}" type="datetimeFigureOut">
              <a:rPr lang="en-US" smtClean="0"/>
              <a:pPr/>
              <a:t>12/21/2011</a:t>
            </a:fld>
            <a:endParaRPr lang="en-US" dirty="0"/>
          </a:p>
        </p:txBody>
      </p:sp>
      <p:sp>
        <p:nvSpPr>
          <p:cNvPr id="12" name="Slide Number Placeholder 11"/>
          <p:cNvSpPr>
            <a:spLocks noGrp="1"/>
          </p:cNvSpPr>
          <p:nvPr>
            <p:ph type="sldNum" sz="quarter" idx="16"/>
          </p:nvPr>
        </p:nvSpPr>
        <p:spPr/>
        <p:txBody>
          <a:bodyPr rtlCol="0"/>
          <a:lstStyle/>
          <a:p>
            <a:fld id="{CABEC2D4-A24F-4EAC-8B47-BF10CC0C81C9}"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0FC4ABD-47CF-4BB1-80DB-F8E691E9F010}" type="datetimeFigureOut">
              <a:rPr lang="en-US" smtClean="0"/>
              <a:pPr/>
              <a:t>12/21/2011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ABEC2D4-A24F-4EAC-8B47-BF10CC0C81C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FC4ABD-47CF-4BB1-80DB-F8E691E9F010}" type="datetimeFigureOut">
              <a:rPr lang="en-US" smtClean="0"/>
              <a:pPr/>
              <a:t>12/21/2011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ABEC2D4-A24F-4EAC-8B47-BF10CC0C81C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0FC4ABD-47CF-4BB1-80DB-F8E691E9F010}" type="datetimeFigureOut">
              <a:rPr lang="en-US" smtClean="0"/>
              <a:pPr/>
              <a:t>12/21/2011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ABEC2D4-A24F-4EAC-8B47-BF10CC0C81C9}"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20FC4ABD-47CF-4BB1-80DB-F8E691E9F010}" type="datetimeFigureOut">
              <a:rPr lang="en-US" smtClean="0"/>
              <a:pPr/>
              <a:t>12/21/2011</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ABEC2D4-A24F-4EAC-8B47-BF10CC0C81C9}"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0FC4ABD-47CF-4BB1-80DB-F8E691E9F010}" type="datetimeFigureOut">
              <a:rPr lang="en-US" smtClean="0"/>
              <a:pPr/>
              <a:t>12/21/2011</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ABEC2D4-A24F-4EAC-8B47-BF10CC0C81C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4.gif"/></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Introduction to Graphic Arts Technology</a:t>
            </a:r>
            <a:endParaRPr lang="en-US" dirty="0"/>
          </a:p>
        </p:txBody>
      </p:sp>
      <p:pic>
        <p:nvPicPr>
          <p:cNvPr id="1029" name="Picture 5" descr="C:\Program Files (x86)\Microsoft Office\MEDIA\CAGCAT10\j0205582.wmf"/>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2133600" y="0"/>
            <a:ext cx="2823289" cy="2590800"/>
          </a:xfrm>
          <a:prstGeom prst="rect">
            <a:avLst/>
          </a:prstGeom>
          <a:noFill/>
        </p:spPr>
      </p:pic>
      <p:sp>
        <p:nvSpPr>
          <p:cNvPr id="6" name="Title 1"/>
          <p:cNvSpPr>
            <a:spLocks noGrp="1"/>
          </p:cNvSpPr>
          <p:nvPr>
            <p:ph type="ctrTitle"/>
          </p:nvPr>
        </p:nvSpPr>
        <p:spPr>
          <a:xfrm>
            <a:off x="2362200" y="4495800"/>
            <a:ext cx="6477000" cy="838200"/>
          </a:xfrm>
        </p:spPr>
        <p:txBody>
          <a:bodyPr>
            <a:noAutofit/>
          </a:bodyPr>
          <a:lstStyle/>
          <a:p>
            <a:r>
              <a:rPr lang="en-US" sz="8800" dirty="0" smtClean="0"/>
              <a:t>Print </a:t>
            </a:r>
            <a:br>
              <a:rPr lang="en-US" sz="8800" dirty="0" smtClean="0"/>
            </a:br>
            <a:endParaRPr lang="en-US" sz="8800" dirty="0"/>
          </a:p>
        </p:txBody>
      </p:sp>
      <p:sp>
        <p:nvSpPr>
          <p:cNvPr id="5" name="Rectangle 4"/>
          <p:cNvSpPr/>
          <p:nvPr/>
        </p:nvSpPr>
        <p:spPr>
          <a:xfrm>
            <a:off x="2362200" y="3389055"/>
            <a:ext cx="4572000" cy="2154436"/>
          </a:xfrm>
          <a:prstGeom prst="rect">
            <a:avLst/>
          </a:prstGeom>
        </p:spPr>
        <p:txBody>
          <a:bodyPr>
            <a:spAutoFit/>
          </a:bodyPr>
          <a:lstStyle/>
          <a:p>
            <a:r>
              <a:rPr lang="en-US" sz="5400" i="1" dirty="0">
                <a:latin typeface="Georgia" pitchFamily="18" charset="0"/>
              </a:rPr>
              <a:t>Versus</a:t>
            </a:r>
            <a:r>
              <a:rPr lang="en-US" sz="8000" dirty="0"/>
              <a:t> </a:t>
            </a:r>
            <a:br>
              <a:rPr lang="en-US" sz="8000" dirty="0"/>
            </a:br>
            <a:endParaRPr lang="en-US" sz="5400" dirty="0"/>
          </a:p>
        </p:txBody>
      </p:sp>
      <p:sp>
        <p:nvSpPr>
          <p:cNvPr id="8" name="Title 1"/>
          <p:cNvSpPr txBox="1">
            <a:spLocks/>
          </p:cNvSpPr>
          <p:nvPr/>
        </p:nvSpPr>
        <p:spPr>
          <a:xfrm>
            <a:off x="2438400" y="4226459"/>
            <a:ext cx="6477000" cy="802741"/>
          </a:xfrm>
          <a:prstGeom prst="rect">
            <a:avLst/>
          </a:prstGeom>
        </p:spPr>
        <p:txBody>
          <a:bodyPr vert="horz" anchor="t">
            <a:no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r>
              <a:rPr lang="en-US" sz="8800" dirty="0" smtClean="0"/>
              <a:t>Web</a:t>
            </a:r>
            <a:br>
              <a:rPr lang="en-US" sz="8800" dirty="0" smtClean="0"/>
            </a:br>
            <a:endParaRPr lang="en-US" sz="8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Graphics for Print</a:t>
            </a:r>
            <a:endParaRPr lang="en-US" dirty="0"/>
          </a:p>
        </p:txBody>
      </p:sp>
      <p:sp>
        <p:nvSpPr>
          <p:cNvPr id="3" name="Content Placeholder 2"/>
          <p:cNvSpPr>
            <a:spLocks noGrp="1"/>
          </p:cNvSpPr>
          <p:nvPr>
            <p:ph sz="quarter" idx="1"/>
          </p:nvPr>
        </p:nvSpPr>
        <p:spPr>
          <a:xfrm>
            <a:off x="612648" y="1600200"/>
            <a:ext cx="6245352" cy="5029200"/>
          </a:xfrm>
        </p:spPr>
        <p:txBody>
          <a:bodyPr>
            <a:normAutofit fontScale="62500" lnSpcReduction="20000"/>
          </a:bodyPr>
          <a:lstStyle/>
          <a:p>
            <a:pPr marL="0" indent="0">
              <a:buNone/>
            </a:pPr>
            <a:r>
              <a:rPr lang="en-US" dirty="0" smtClean="0"/>
              <a:t>When you have something professionally printed you’ll probably be asked for an "EPS" or a “PDF” of </a:t>
            </a:r>
            <a:r>
              <a:rPr lang="en-US" dirty="0" smtClean="0"/>
              <a:t>the file. </a:t>
            </a:r>
            <a:r>
              <a:rPr lang="en-US" b="1" dirty="0" smtClean="0"/>
              <a:t>Ever wonder why you can't just use a JPG, like on your website? </a:t>
            </a:r>
            <a:r>
              <a:rPr lang="en-US" i="1" dirty="0" smtClean="0"/>
              <a:t>What is the difference between an EPS (Encapsulated </a:t>
            </a:r>
            <a:r>
              <a:rPr lang="en-US" i="1" dirty="0" smtClean="0"/>
              <a:t>PostScript) and a JPEG </a:t>
            </a:r>
            <a:r>
              <a:rPr lang="en-US" i="1" dirty="0" smtClean="0"/>
              <a:t>(Joint Photographic Experts </a:t>
            </a:r>
            <a:r>
              <a:rPr lang="en-US" i="1" dirty="0" smtClean="0"/>
              <a:t>Group).</a:t>
            </a:r>
            <a:r>
              <a:rPr lang="en-US" dirty="0" smtClean="0"/>
              <a:t/>
            </a:r>
            <a:br>
              <a:rPr lang="en-US" dirty="0" smtClean="0"/>
            </a:br>
            <a:r>
              <a:rPr lang="en-US" dirty="0" smtClean="0"/>
              <a:t/>
            </a:r>
            <a:br>
              <a:rPr lang="en-US" dirty="0" smtClean="0"/>
            </a:br>
            <a:r>
              <a:rPr lang="en-US" b="1" dirty="0" smtClean="0"/>
              <a:t>In brief, an EPS is the standard file format used for printing (e.g., business cards, brochures, signage, etc.), while JPG and GIF files are the most common file formats used on the Internet. </a:t>
            </a:r>
          </a:p>
          <a:p>
            <a:endParaRPr lang="en-US" b="1" dirty="0"/>
          </a:p>
          <a:p>
            <a:pPr marL="0" indent="0">
              <a:buNone/>
            </a:pPr>
            <a:r>
              <a:rPr lang="en-US" b="1" i="1" dirty="0" smtClean="0"/>
              <a:t>Here's why an EPS is better for print: </a:t>
            </a:r>
            <a:r>
              <a:rPr lang="en-US" dirty="0" smtClean="0"/>
              <a:t/>
            </a:r>
            <a:br>
              <a:rPr lang="en-US" dirty="0" smtClean="0"/>
            </a:br>
            <a:r>
              <a:rPr lang="en-US" dirty="0" smtClean="0"/>
              <a:t/>
            </a:r>
            <a:br>
              <a:rPr lang="en-US" dirty="0" smtClean="0"/>
            </a:br>
            <a:r>
              <a:rPr lang="en-US" dirty="0" smtClean="0"/>
              <a:t>An EPS file contains vector information, which means its resolution is not determined by pixels. As a result, an EPS can be made as large or small as necessary without compromising print quality or losing design detail. There's a good chance an EPS file will display poorly on your computer screen, but this does not mean it will print badly. Regardless of how it looks on your screen, it is the file you need to produce professional-grade printed materials. </a:t>
            </a:r>
            <a:endParaRPr lang="en-US" dirty="0"/>
          </a:p>
        </p:txBody>
      </p:sp>
      <p:sp>
        <p:nvSpPr>
          <p:cNvPr id="5" name="Rectangle 4"/>
          <p:cNvSpPr/>
          <p:nvPr/>
        </p:nvSpPr>
        <p:spPr>
          <a:xfrm>
            <a:off x="7391400" y="0"/>
            <a:ext cx="1752600"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7543800" y="152400"/>
            <a:ext cx="1371600" cy="4832092"/>
          </a:xfrm>
          <a:prstGeom prst="rect">
            <a:avLst/>
          </a:prstGeom>
        </p:spPr>
        <p:txBody>
          <a:bodyPr wrap="square">
            <a:spAutoFit/>
          </a:bodyPr>
          <a:lstStyle/>
          <a:p>
            <a:pPr lvl="0"/>
            <a:r>
              <a:rPr lang="en-US" sz="1400" b="1" dirty="0" smtClean="0"/>
              <a:t>Objective: </a:t>
            </a:r>
            <a:r>
              <a:rPr lang="en-US" sz="1400" dirty="0" smtClean="0"/>
              <a:t>Students </a:t>
            </a:r>
            <a:r>
              <a:rPr lang="en-US" sz="1400" dirty="0"/>
              <a:t>will describe the difference between print and web documents. </a:t>
            </a:r>
            <a:endParaRPr lang="en-US" sz="1400" dirty="0" smtClean="0"/>
          </a:p>
          <a:p>
            <a:pPr lvl="0"/>
            <a:endParaRPr lang="en-US" sz="1400" dirty="0"/>
          </a:p>
          <a:p>
            <a:pPr lvl="0"/>
            <a:r>
              <a:rPr lang="en-US" sz="1400" b="1" i="1" dirty="0" smtClean="0"/>
              <a:t>Checking for Understanding</a:t>
            </a:r>
            <a:r>
              <a:rPr lang="en-US" sz="1400" dirty="0" smtClean="0"/>
              <a:t>:</a:t>
            </a:r>
          </a:p>
          <a:p>
            <a:pPr lvl="0">
              <a:buFont typeface="+mj-lt"/>
              <a:buAutoNum type="arabicPeriod"/>
            </a:pPr>
            <a:r>
              <a:rPr lang="en-US" sz="1400" dirty="0" smtClean="0"/>
              <a:t>When you have something professionally printed what format would you be asked for? </a:t>
            </a:r>
          </a:p>
          <a:p>
            <a:pPr lvl="0">
              <a:buFont typeface="+mj-lt"/>
              <a:buAutoNum type="arabicPeriod"/>
            </a:pPr>
            <a:endParaRPr lang="en-US" sz="1400" dirty="0" smtClean="0"/>
          </a:p>
          <a:p>
            <a:pPr lvl="0">
              <a:buFont typeface="+mj-lt"/>
              <a:buAutoNum type="arabicPeriod"/>
            </a:pPr>
            <a:r>
              <a:rPr lang="en-US" sz="1400" dirty="0"/>
              <a:t> </a:t>
            </a:r>
            <a:r>
              <a:rPr lang="en-US" sz="1400" dirty="0" smtClean="0"/>
              <a:t>Why is an EPS better for print?</a:t>
            </a:r>
          </a:p>
          <a:p>
            <a:pPr lvl="0">
              <a:buFont typeface="+mj-lt"/>
              <a:buAutoNum type="arabicPeriod"/>
            </a:pPr>
            <a:endParaRPr lang="en-US"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Graphics for Web</a:t>
            </a:r>
            <a:endParaRPr lang="en-US" dirty="0"/>
          </a:p>
        </p:txBody>
      </p:sp>
      <p:sp>
        <p:nvSpPr>
          <p:cNvPr id="3" name="Content Placeholder 2"/>
          <p:cNvSpPr>
            <a:spLocks noGrp="1"/>
          </p:cNvSpPr>
          <p:nvPr>
            <p:ph sz="quarter" idx="1"/>
          </p:nvPr>
        </p:nvSpPr>
        <p:spPr>
          <a:xfrm>
            <a:off x="612648" y="1600200"/>
            <a:ext cx="6321552" cy="3810000"/>
          </a:xfrm>
          <a:ln>
            <a:noFill/>
          </a:ln>
        </p:spPr>
        <p:txBody>
          <a:bodyPr>
            <a:normAutofit fontScale="62500" lnSpcReduction="20000"/>
          </a:bodyPr>
          <a:lstStyle/>
          <a:p>
            <a:r>
              <a:rPr lang="en-US" dirty="0" smtClean="0"/>
              <a:t>A jpeg is a compressed image file suitable for use on the Internet (e.g., your website). It contains raster information, which means that its resolution is determined by the size of its pixels. A jpeg can display images consisting of millions of colors. As a result of its powerful compression capabilities, jpegs are good for displaying photos and images with complex color schemes. </a:t>
            </a:r>
          </a:p>
          <a:p>
            <a:pPr>
              <a:buNone/>
            </a:pPr>
            <a:endParaRPr lang="en-US" dirty="0" smtClean="0"/>
          </a:p>
          <a:p>
            <a:r>
              <a:rPr lang="en-US" dirty="0" smtClean="0"/>
              <a:t>Computer monitors only display about 72 </a:t>
            </a:r>
            <a:r>
              <a:rPr lang="en-US" dirty="0" smtClean="0"/>
              <a:t>dpi (dots per inch or pixels per inch). </a:t>
            </a:r>
            <a:r>
              <a:rPr lang="en-US" dirty="0" smtClean="0"/>
              <a:t>A high-resolution image displayed on a web page will contain all of the original pixels, but will only display slightly under half of them. For this reason, graphics for the web are generally created at a resolution of </a:t>
            </a:r>
            <a:r>
              <a:rPr lang="en-US" dirty="0" smtClean="0"/>
              <a:t>72 dpi to </a:t>
            </a:r>
            <a:r>
              <a:rPr lang="en-US" dirty="0" smtClean="0"/>
              <a:t>reduce the amount of time and bandwidth wasted to download extraneous information.</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345" y="5159931"/>
            <a:ext cx="13716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85345" y="6183868"/>
            <a:ext cx="1371600" cy="369332"/>
          </a:xfrm>
          <a:prstGeom prst="rect">
            <a:avLst/>
          </a:prstGeom>
          <a:noFill/>
        </p:spPr>
        <p:txBody>
          <a:bodyPr wrap="square" rtlCol="0">
            <a:spAutoFit/>
          </a:bodyPr>
          <a:lstStyle/>
          <a:p>
            <a:r>
              <a:rPr lang="en-US" dirty="0" smtClean="0"/>
              <a:t>300 dpi</a:t>
            </a:r>
            <a:endParaRPr lang="en-US"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5159931"/>
            <a:ext cx="13716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2514600" y="6172534"/>
            <a:ext cx="1371600" cy="369332"/>
          </a:xfrm>
          <a:prstGeom prst="rect">
            <a:avLst/>
          </a:prstGeom>
          <a:noFill/>
        </p:spPr>
        <p:txBody>
          <a:bodyPr wrap="square" rtlCol="0">
            <a:spAutoFit/>
          </a:bodyPr>
          <a:lstStyle/>
          <a:p>
            <a:r>
              <a:rPr lang="en-US" dirty="0" smtClean="0"/>
              <a:t>150 dpi</a:t>
            </a:r>
            <a:endParaRPr lang="en-US" dirty="0"/>
          </a:p>
        </p:txBody>
      </p:sp>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5159931"/>
            <a:ext cx="13716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4043855" y="6150533"/>
            <a:ext cx="1371600" cy="369332"/>
          </a:xfrm>
          <a:prstGeom prst="rect">
            <a:avLst/>
          </a:prstGeom>
          <a:noFill/>
        </p:spPr>
        <p:txBody>
          <a:bodyPr wrap="square" rtlCol="0">
            <a:spAutoFit/>
          </a:bodyPr>
          <a:lstStyle/>
          <a:p>
            <a:r>
              <a:rPr lang="en-US" dirty="0" smtClean="0"/>
              <a:t>72 dpi</a:t>
            </a:r>
            <a:endParaRPr lang="en-US" dirty="0"/>
          </a:p>
        </p:txBody>
      </p:sp>
      <p:pic>
        <p:nvPicPr>
          <p:cNvPr id="5130" name="Picture 1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207" t="24964" r="53226" b="30015"/>
          <a:stretch/>
        </p:blipFill>
        <p:spPr bwMode="auto">
          <a:xfrm>
            <a:off x="5486400" y="5159931"/>
            <a:ext cx="139861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5486400" y="6150533"/>
            <a:ext cx="1371600" cy="369332"/>
          </a:xfrm>
          <a:prstGeom prst="rect">
            <a:avLst/>
          </a:prstGeom>
          <a:noFill/>
        </p:spPr>
        <p:txBody>
          <a:bodyPr wrap="square" rtlCol="0">
            <a:spAutoFit/>
          </a:bodyPr>
          <a:lstStyle/>
          <a:p>
            <a:r>
              <a:rPr lang="en-US" dirty="0" smtClean="0"/>
              <a:t>10 dpi</a:t>
            </a:r>
            <a:endParaRPr lang="en-US" dirty="0"/>
          </a:p>
        </p:txBody>
      </p:sp>
      <p:sp>
        <p:nvSpPr>
          <p:cNvPr id="29" name="Rectangle 28"/>
          <p:cNvSpPr/>
          <p:nvPr/>
        </p:nvSpPr>
        <p:spPr>
          <a:xfrm>
            <a:off x="7391400" y="0"/>
            <a:ext cx="1752600"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7543800" y="152400"/>
            <a:ext cx="1371600" cy="6124754"/>
          </a:xfrm>
          <a:prstGeom prst="rect">
            <a:avLst/>
          </a:prstGeom>
        </p:spPr>
        <p:txBody>
          <a:bodyPr wrap="square">
            <a:spAutoFit/>
          </a:bodyPr>
          <a:lstStyle/>
          <a:p>
            <a:pPr lvl="0"/>
            <a:r>
              <a:rPr lang="en-US" sz="1400" b="1" dirty="0" smtClean="0"/>
              <a:t>Objective: </a:t>
            </a:r>
            <a:r>
              <a:rPr lang="en-US" sz="1400" dirty="0" smtClean="0"/>
              <a:t>Students </a:t>
            </a:r>
            <a:r>
              <a:rPr lang="en-US" sz="1400" dirty="0"/>
              <a:t>will describe the difference between print and web documents. </a:t>
            </a:r>
            <a:endParaRPr lang="en-US" sz="1400" dirty="0" smtClean="0"/>
          </a:p>
          <a:p>
            <a:pPr lvl="0"/>
            <a:endParaRPr lang="en-US" sz="1400" dirty="0"/>
          </a:p>
          <a:p>
            <a:pPr lvl="0"/>
            <a:r>
              <a:rPr lang="en-US" sz="1400" b="1" i="1" dirty="0" smtClean="0"/>
              <a:t>Checking for Understanding</a:t>
            </a:r>
            <a:r>
              <a:rPr lang="en-US" sz="1400" dirty="0" smtClean="0"/>
              <a:t>:</a:t>
            </a:r>
          </a:p>
          <a:p>
            <a:pPr lvl="0">
              <a:buFont typeface="+mj-lt"/>
              <a:buAutoNum type="arabicPeriod"/>
            </a:pPr>
            <a:r>
              <a:rPr lang="en-US" sz="1400" dirty="0" smtClean="0"/>
              <a:t>What is a jpeg?</a:t>
            </a:r>
          </a:p>
          <a:p>
            <a:pPr lvl="0">
              <a:buFont typeface="+mj-lt"/>
              <a:buAutoNum type="arabicPeriod"/>
            </a:pPr>
            <a:endParaRPr lang="en-US" sz="1400" dirty="0"/>
          </a:p>
          <a:p>
            <a:pPr lvl="0">
              <a:buFont typeface="+mj-lt"/>
              <a:buAutoNum type="arabicPeriod"/>
            </a:pPr>
            <a:r>
              <a:rPr lang="en-US" sz="1400" dirty="0" smtClean="0"/>
              <a:t> What are jpegs best for?</a:t>
            </a:r>
          </a:p>
          <a:p>
            <a:pPr lvl="0">
              <a:buFont typeface="+mj-lt"/>
              <a:buAutoNum type="arabicPeriod"/>
            </a:pPr>
            <a:endParaRPr lang="en-US" sz="1400" dirty="0"/>
          </a:p>
          <a:p>
            <a:pPr lvl="0">
              <a:buFont typeface="+mj-lt"/>
              <a:buAutoNum type="arabicPeriod"/>
            </a:pPr>
            <a:r>
              <a:rPr lang="en-US" sz="1400" dirty="0" smtClean="0"/>
              <a:t>What resolution to computer monitors display at? </a:t>
            </a:r>
          </a:p>
          <a:p>
            <a:pPr lvl="0">
              <a:buFont typeface="+mj-lt"/>
              <a:buAutoNum type="arabicPeriod"/>
            </a:pPr>
            <a:endParaRPr lang="en-US" sz="1400" dirty="0"/>
          </a:p>
          <a:p>
            <a:pPr lvl="0">
              <a:buFont typeface="+mj-lt"/>
              <a:buAutoNum type="arabicPeriod"/>
            </a:pPr>
            <a:r>
              <a:rPr lang="en-US" sz="1400" dirty="0" smtClean="0"/>
              <a:t>Why do we only put images of 72 pixels per inch on the internet?</a:t>
            </a:r>
          </a:p>
          <a:p>
            <a:pPr lvl="0">
              <a:buFont typeface="+mj-lt"/>
              <a:buAutoNum type="arabicPeriod"/>
            </a:pPr>
            <a:endParaRPr lang="en-U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0"/>
            <a:ext cx="5559552" cy="1219200"/>
          </a:xfrm>
        </p:spPr>
        <p:txBody>
          <a:bodyPr>
            <a:noAutofit/>
          </a:bodyPr>
          <a:lstStyle/>
          <a:p>
            <a:r>
              <a:rPr lang="en-US" dirty="0" smtClean="0"/>
              <a:t>Things to Consider When Printing</a:t>
            </a:r>
            <a:endParaRPr lang="en-US" dirty="0"/>
          </a:p>
        </p:txBody>
      </p:sp>
      <p:sp>
        <p:nvSpPr>
          <p:cNvPr id="3" name="Content Placeholder 2"/>
          <p:cNvSpPr>
            <a:spLocks noGrp="1"/>
          </p:cNvSpPr>
          <p:nvPr>
            <p:ph sz="quarter" idx="1"/>
          </p:nvPr>
        </p:nvSpPr>
        <p:spPr>
          <a:xfrm>
            <a:off x="533400" y="1600200"/>
            <a:ext cx="6705600" cy="5105400"/>
          </a:xfrm>
        </p:spPr>
        <p:txBody>
          <a:bodyPr>
            <a:normAutofit fontScale="77500" lnSpcReduction="20000"/>
          </a:bodyPr>
          <a:lstStyle/>
          <a:p>
            <a:r>
              <a:rPr lang="en-US" dirty="0" smtClean="0"/>
              <a:t>Graphics for print generally need to be at least 300 dpi or created in a vector based program so they maintain their integrity of the images even if they are reduced are enlarged.  </a:t>
            </a:r>
          </a:p>
          <a:p>
            <a:r>
              <a:rPr lang="en-US" dirty="0" smtClean="0"/>
              <a:t>Encapsulated Postscript (eps) is the format of choice for most printers.  Although, many printers or publishers now accept Adobe Portable Document Format (pdf).  </a:t>
            </a:r>
          </a:p>
          <a:p>
            <a:r>
              <a:rPr lang="en-US" dirty="0" smtClean="0"/>
              <a:t>The most important thing to bear in mind is that </a:t>
            </a:r>
            <a:r>
              <a:rPr lang="en-US" dirty="0" smtClean="0"/>
              <a:t>your artwork </a:t>
            </a:r>
            <a:r>
              <a:rPr lang="en-US" dirty="0" smtClean="0"/>
              <a:t>is at the correct resolution for the image size you are printing.  If you artwork is vector based (Adobe Illustrator) you don’t need to worry about resolution.  If your image is raster based then your artwork needs to be at least 300 dpi at the size you are commercially printing it.</a:t>
            </a:r>
          </a:p>
          <a:p>
            <a:r>
              <a:rPr lang="en-US" dirty="0" smtClean="0"/>
              <a:t>If you are printing on a digital printer you can get away with a lower resolution.</a:t>
            </a:r>
            <a:endParaRPr lang="en-US" dirty="0"/>
          </a:p>
        </p:txBody>
      </p:sp>
      <p:sp>
        <p:nvSpPr>
          <p:cNvPr id="5" name="Rectangle 4"/>
          <p:cNvSpPr/>
          <p:nvPr/>
        </p:nvSpPr>
        <p:spPr>
          <a:xfrm>
            <a:off x="7391400" y="0"/>
            <a:ext cx="1752600"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7543800" y="152400"/>
            <a:ext cx="1371600" cy="6555641"/>
          </a:xfrm>
          <a:prstGeom prst="rect">
            <a:avLst/>
          </a:prstGeom>
        </p:spPr>
        <p:txBody>
          <a:bodyPr wrap="square">
            <a:spAutoFit/>
          </a:bodyPr>
          <a:lstStyle/>
          <a:p>
            <a:pPr lvl="0"/>
            <a:r>
              <a:rPr lang="en-US" sz="1400" b="1" dirty="0" smtClean="0"/>
              <a:t>Objective: </a:t>
            </a:r>
            <a:r>
              <a:rPr lang="en-US" sz="1400" dirty="0" smtClean="0"/>
              <a:t>Students </a:t>
            </a:r>
            <a:r>
              <a:rPr lang="en-US" sz="1400" dirty="0"/>
              <a:t>will describe the difference between print and web documents. </a:t>
            </a:r>
            <a:endParaRPr lang="en-US" sz="1400" dirty="0" smtClean="0"/>
          </a:p>
          <a:p>
            <a:pPr lvl="0"/>
            <a:endParaRPr lang="en-US" sz="1400" dirty="0"/>
          </a:p>
          <a:p>
            <a:pPr lvl="0"/>
            <a:r>
              <a:rPr lang="en-US" sz="1400" b="1" i="1" dirty="0" smtClean="0"/>
              <a:t>Checking for Understanding</a:t>
            </a:r>
            <a:r>
              <a:rPr lang="en-US" sz="1400" dirty="0" smtClean="0"/>
              <a:t>:</a:t>
            </a:r>
          </a:p>
          <a:p>
            <a:pPr lvl="0">
              <a:buFont typeface="+mj-lt"/>
              <a:buAutoNum type="arabicPeriod"/>
            </a:pPr>
            <a:r>
              <a:rPr lang="en-US" sz="1400" dirty="0" smtClean="0"/>
              <a:t>What dpi should graphics for print be?</a:t>
            </a:r>
          </a:p>
          <a:p>
            <a:pPr lvl="0">
              <a:buFont typeface="+mj-lt"/>
              <a:buAutoNum type="arabicPeriod"/>
            </a:pPr>
            <a:endParaRPr lang="en-US" sz="1400" dirty="0"/>
          </a:p>
          <a:p>
            <a:pPr lvl="0">
              <a:buFont typeface="+mj-lt"/>
              <a:buAutoNum type="arabicPeriod"/>
            </a:pPr>
            <a:r>
              <a:rPr lang="en-US" sz="1400" dirty="0" smtClean="0"/>
              <a:t>What is the file format most printers prefer?</a:t>
            </a:r>
          </a:p>
          <a:p>
            <a:pPr lvl="0">
              <a:buFont typeface="+mj-lt"/>
              <a:buAutoNum type="arabicPeriod"/>
            </a:pPr>
            <a:endParaRPr lang="en-US" sz="1400" dirty="0"/>
          </a:p>
          <a:p>
            <a:pPr lvl="0">
              <a:buFont typeface="+mj-lt"/>
              <a:buAutoNum type="arabicPeriod"/>
            </a:pPr>
            <a:r>
              <a:rPr lang="en-US" sz="1400" dirty="0" smtClean="0"/>
              <a:t>What is the most important thing you should consider when sending a file to print? </a:t>
            </a:r>
          </a:p>
          <a:p>
            <a:pPr lvl="0">
              <a:buFont typeface="+mj-lt"/>
              <a:buAutoNum type="arabicPeriod"/>
            </a:pPr>
            <a:endParaRPr lang="en-US" sz="1400" dirty="0"/>
          </a:p>
          <a:p>
            <a:pPr lvl="0">
              <a:buFont typeface="+mj-lt"/>
              <a:buAutoNum type="arabicPeriod"/>
            </a:pPr>
            <a:r>
              <a:rPr lang="en-US" sz="1400" dirty="0" smtClean="0"/>
              <a:t>When can you get away with a lower resolution file?</a:t>
            </a:r>
          </a:p>
          <a:p>
            <a:pPr lvl="0">
              <a:buFont typeface="+mj-lt"/>
              <a:buAutoNum type="arabicPeriod"/>
            </a:pPr>
            <a:endParaRPr 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Color in Graphics</a:t>
            </a:r>
            <a:endParaRPr lang="en-US" dirty="0"/>
          </a:p>
        </p:txBody>
      </p:sp>
      <p:sp>
        <p:nvSpPr>
          <p:cNvPr id="3" name="Content Placeholder 2"/>
          <p:cNvSpPr>
            <a:spLocks noGrp="1"/>
          </p:cNvSpPr>
          <p:nvPr>
            <p:ph sz="quarter" idx="2"/>
          </p:nvPr>
        </p:nvSpPr>
        <p:spPr>
          <a:xfrm>
            <a:off x="609600" y="2209800"/>
            <a:ext cx="2819400" cy="1828800"/>
          </a:xfrm>
        </p:spPr>
        <p:txBody>
          <a:bodyPr>
            <a:normAutofit fontScale="77500" lnSpcReduction="20000"/>
          </a:bodyPr>
          <a:lstStyle/>
          <a:p>
            <a:pPr marL="0" indent="0">
              <a:buNone/>
            </a:pPr>
            <a:r>
              <a:rPr lang="en-US" sz="2100" b="1" dirty="0" smtClean="0"/>
              <a:t>RGB Color Model: </a:t>
            </a:r>
            <a:r>
              <a:rPr lang="en-US" sz="2100" dirty="0" smtClean="0"/>
              <a:t>RGB mode is an additive color model.  Additive color models use light to display color.  This mode is used for computer displays.  The light colors result from transmitted light.  Red+Green+Blue=White.   </a:t>
            </a:r>
          </a:p>
          <a:p>
            <a:pPr marL="0" indent="0">
              <a:buNone/>
            </a:pPr>
            <a:endParaRPr lang="en-US" dirty="0"/>
          </a:p>
        </p:txBody>
      </p:sp>
      <p:sp>
        <p:nvSpPr>
          <p:cNvPr id="4" name="Content Placeholder 3"/>
          <p:cNvSpPr>
            <a:spLocks noGrp="1"/>
          </p:cNvSpPr>
          <p:nvPr>
            <p:ph sz="quarter" idx="4"/>
          </p:nvPr>
        </p:nvSpPr>
        <p:spPr>
          <a:xfrm>
            <a:off x="3581400" y="2209800"/>
            <a:ext cx="3810000" cy="1981200"/>
          </a:xfrm>
        </p:spPr>
        <p:txBody>
          <a:bodyPr>
            <a:normAutofit fontScale="55000" lnSpcReduction="20000"/>
          </a:bodyPr>
          <a:lstStyle/>
          <a:p>
            <a:pPr marL="0" indent="0">
              <a:buNone/>
            </a:pPr>
            <a:r>
              <a:rPr lang="en-US" b="1" dirty="0" smtClean="0"/>
              <a:t>CMYK Color Model: </a:t>
            </a:r>
            <a:r>
              <a:rPr lang="en-US" dirty="0" smtClean="0"/>
              <a:t>CMYK is a subtractive model. Subtractive models use printing inks.  Colors perceived in subtractive models are the result of reflected light.  This model is used for designs that will be printed.  Cyan+Magenta+Yellow=Black.  When these designs are printed they use four colors: cyan, magenta, yellow and key(black) ink.  </a:t>
            </a:r>
          </a:p>
          <a:p>
            <a:endParaRPr lang="en-US" dirty="0"/>
          </a:p>
        </p:txBody>
      </p:sp>
      <p:sp>
        <p:nvSpPr>
          <p:cNvPr id="5" name="Text Placeholder 4"/>
          <p:cNvSpPr>
            <a:spLocks noGrp="1"/>
          </p:cNvSpPr>
          <p:nvPr>
            <p:ph type="body" sz="quarter" idx="1"/>
          </p:nvPr>
        </p:nvSpPr>
        <p:spPr>
          <a:xfrm>
            <a:off x="609600" y="1676400"/>
            <a:ext cx="2743200" cy="487680"/>
          </a:xfrm>
        </p:spPr>
        <p:txBody>
          <a:bodyPr/>
          <a:lstStyle/>
          <a:p>
            <a:r>
              <a:rPr lang="en-US" dirty="0" smtClean="0"/>
              <a:t>RGB </a:t>
            </a:r>
            <a:r>
              <a:rPr lang="en-US" sz="1800" b="0" dirty="0" smtClean="0"/>
              <a:t>(Red, Green, Blue)</a:t>
            </a:r>
            <a:endParaRPr lang="en-US" sz="1800" b="0" dirty="0"/>
          </a:p>
        </p:txBody>
      </p:sp>
      <p:sp>
        <p:nvSpPr>
          <p:cNvPr id="6" name="Text Placeholder 5"/>
          <p:cNvSpPr>
            <a:spLocks noGrp="1"/>
          </p:cNvSpPr>
          <p:nvPr>
            <p:ph type="body" sz="quarter" idx="3"/>
          </p:nvPr>
        </p:nvSpPr>
        <p:spPr>
          <a:xfrm>
            <a:off x="3581400" y="1676400"/>
            <a:ext cx="3733800" cy="487680"/>
          </a:xfrm>
        </p:spPr>
        <p:txBody>
          <a:bodyPr>
            <a:normAutofit/>
          </a:bodyPr>
          <a:lstStyle/>
          <a:p>
            <a:r>
              <a:rPr lang="en-US" dirty="0" smtClean="0"/>
              <a:t>CMYK </a:t>
            </a:r>
            <a:r>
              <a:rPr lang="en-US" sz="1800" b="0" dirty="0" smtClean="0"/>
              <a:t>(Cyan, Magenta, Yellow, Key)</a:t>
            </a:r>
            <a:endParaRPr lang="en-US" sz="1800" b="0" dirty="0"/>
          </a:p>
        </p:txBody>
      </p:sp>
      <p:pic>
        <p:nvPicPr>
          <p:cNvPr id="7" name="Picture 6" descr="rgb.gif"/>
          <p:cNvPicPr/>
          <p:nvPr/>
        </p:nvPicPr>
        <p:blipFill>
          <a:blip r:embed="rId3" cstate="print"/>
          <a:srcRect/>
          <a:stretch>
            <a:fillRect/>
          </a:stretch>
        </p:blipFill>
        <p:spPr bwMode="auto">
          <a:xfrm>
            <a:off x="381000" y="3889687"/>
            <a:ext cx="3152360" cy="2975428"/>
          </a:xfrm>
          <a:prstGeom prst="rect">
            <a:avLst/>
          </a:prstGeom>
          <a:noFill/>
          <a:ln w="9525">
            <a:noFill/>
            <a:miter lim="800000"/>
            <a:headEnd/>
            <a:tailEnd/>
          </a:ln>
        </p:spPr>
      </p:pic>
      <p:pic>
        <p:nvPicPr>
          <p:cNvPr id="8" name="Picture 7" descr="cmyk.gif"/>
          <p:cNvPicPr/>
          <p:nvPr/>
        </p:nvPicPr>
        <p:blipFill>
          <a:blip r:embed="rId4" cstate="print"/>
          <a:srcRect/>
          <a:stretch>
            <a:fillRect/>
          </a:stretch>
        </p:blipFill>
        <p:spPr bwMode="auto">
          <a:xfrm>
            <a:off x="3823138" y="3923846"/>
            <a:ext cx="3048000" cy="2892879"/>
          </a:xfrm>
          <a:prstGeom prst="rect">
            <a:avLst/>
          </a:prstGeom>
          <a:noFill/>
          <a:ln w="9525">
            <a:noFill/>
            <a:miter lim="800000"/>
            <a:headEnd/>
            <a:tailEnd/>
          </a:ln>
        </p:spPr>
      </p:pic>
      <p:sp>
        <p:nvSpPr>
          <p:cNvPr id="9" name="Rectangle 8"/>
          <p:cNvSpPr/>
          <p:nvPr/>
        </p:nvSpPr>
        <p:spPr>
          <a:xfrm>
            <a:off x="7391400" y="0"/>
            <a:ext cx="1752600"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543800" y="152400"/>
            <a:ext cx="1371600" cy="5693866"/>
          </a:xfrm>
          <a:prstGeom prst="rect">
            <a:avLst/>
          </a:prstGeom>
        </p:spPr>
        <p:txBody>
          <a:bodyPr wrap="square">
            <a:spAutoFit/>
          </a:bodyPr>
          <a:lstStyle/>
          <a:p>
            <a:pPr lvl="0"/>
            <a:r>
              <a:rPr lang="en-US" sz="1400" b="1" dirty="0" smtClean="0"/>
              <a:t>Objective: </a:t>
            </a:r>
            <a:r>
              <a:rPr lang="en-US" sz="1400" dirty="0" smtClean="0"/>
              <a:t>Students </a:t>
            </a:r>
            <a:r>
              <a:rPr lang="en-US" sz="1400" dirty="0"/>
              <a:t>will describe the difference between print and web documents. </a:t>
            </a:r>
            <a:endParaRPr lang="en-US" sz="1400" dirty="0" smtClean="0"/>
          </a:p>
          <a:p>
            <a:pPr lvl="0"/>
            <a:endParaRPr lang="en-US" sz="1400" dirty="0"/>
          </a:p>
          <a:p>
            <a:pPr lvl="0"/>
            <a:r>
              <a:rPr lang="en-US" sz="1400" b="1" i="1" dirty="0" smtClean="0"/>
              <a:t>Checking for Understanding</a:t>
            </a:r>
            <a:r>
              <a:rPr lang="en-US" sz="1400" dirty="0" smtClean="0"/>
              <a:t>:</a:t>
            </a:r>
          </a:p>
          <a:p>
            <a:pPr lvl="0">
              <a:buFont typeface="+mj-lt"/>
              <a:buAutoNum type="arabicPeriod"/>
            </a:pPr>
            <a:r>
              <a:rPr lang="en-US" sz="1400" dirty="0" smtClean="0"/>
              <a:t>What does RGB stand for?</a:t>
            </a:r>
          </a:p>
          <a:p>
            <a:pPr lvl="0">
              <a:buFont typeface="+mj-lt"/>
              <a:buAutoNum type="arabicPeriod"/>
            </a:pPr>
            <a:endParaRPr lang="en-US" sz="1400" dirty="0"/>
          </a:p>
          <a:p>
            <a:pPr lvl="0">
              <a:buFont typeface="+mj-lt"/>
              <a:buAutoNum type="arabicPeriod"/>
            </a:pPr>
            <a:r>
              <a:rPr lang="en-US" sz="1400" dirty="0" smtClean="0"/>
              <a:t>What does CMYK stand for? </a:t>
            </a:r>
          </a:p>
          <a:p>
            <a:pPr lvl="0">
              <a:buFont typeface="+mj-lt"/>
              <a:buAutoNum type="arabicPeriod"/>
            </a:pPr>
            <a:endParaRPr lang="en-US" sz="1400" dirty="0"/>
          </a:p>
          <a:p>
            <a:pPr lvl="0">
              <a:buFont typeface="+mj-lt"/>
              <a:buAutoNum type="arabicPeriod"/>
            </a:pPr>
            <a:r>
              <a:rPr lang="en-US" sz="1400" dirty="0" smtClean="0"/>
              <a:t>Which model is used for the internet or computer displays?</a:t>
            </a:r>
          </a:p>
          <a:p>
            <a:pPr lvl="0">
              <a:buFont typeface="+mj-lt"/>
              <a:buAutoNum type="arabicPeriod"/>
            </a:pPr>
            <a:endParaRPr lang="en-US" sz="1400" dirty="0"/>
          </a:p>
          <a:p>
            <a:pPr lvl="0">
              <a:buFont typeface="+mj-lt"/>
              <a:buAutoNum type="arabicPeriod"/>
            </a:pPr>
            <a:r>
              <a:rPr lang="en-US" sz="1400" dirty="0" smtClean="0"/>
              <a:t>Which model is used for print?</a:t>
            </a:r>
          </a:p>
          <a:p>
            <a:pPr lvl="0">
              <a:buFont typeface="+mj-lt"/>
              <a:buAutoNum type="arabicPeriod"/>
            </a:pPr>
            <a:endParaRPr lang="en-US"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Wrap Up</a:t>
            </a:r>
            <a:endParaRPr lang="en-US" dirty="0"/>
          </a:p>
        </p:txBody>
      </p:sp>
      <p:sp>
        <p:nvSpPr>
          <p:cNvPr id="7" name="Text Placeholder 6"/>
          <p:cNvSpPr>
            <a:spLocks noGrp="1"/>
          </p:cNvSpPr>
          <p:nvPr>
            <p:ph type="body" idx="2"/>
          </p:nvPr>
        </p:nvSpPr>
        <p:spPr/>
        <p:txBody>
          <a:bodyPr>
            <a:normAutofit fontScale="92500"/>
          </a:bodyPr>
          <a:lstStyle/>
          <a:p>
            <a:r>
              <a:rPr lang="en-US" dirty="0" smtClean="0"/>
              <a:t>The two main uses of computer graphics are:</a:t>
            </a:r>
          </a:p>
          <a:p>
            <a:r>
              <a:rPr lang="en-US" b="1" dirty="0" smtClean="0"/>
              <a:t>Print Graphics </a:t>
            </a:r>
            <a:r>
              <a:rPr lang="en-US" dirty="0" smtClean="0"/>
              <a:t>for images that will be printed.</a:t>
            </a:r>
          </a:p>
          <a:p>
            <a:r>
              <a:rPr lang="en-US" b="1" dirty="0" smtClean="0"/>
              <a:t>Digital Graphics </a:t>
            </a:r>
            <a:r>
              <a:rPr lang="en-US" dirty="0" smtClean="0"/>
              <a:t>for images that will be seen on the internet, video games, or on a screen.</a:t>
            </a:r>
          </a:p>
        </p:txBody>
      </p:sp>
      <p:graphicFrame>
        <p:nvGraphicFramePr>
          <p:cNvPr id="8" name="Content Placeholder 7"/>
          <p:cNvGraphicFramePr>
            <a:graphicFrameLocks noGrp="1"/>
          </p:cNvGraphicFramePr>
          <p:nvPr>
            <p:ph sz="quarter" idx="1"/>
          </p:nvPr>
        </p:nvGraphicFramePr>
        <p:xfrm>
          <a:off x="2362200" y="1752600"/>
          <a:ext cx="64008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1" y="2743200"/>
            <a:ext cx="5638800" cy="3733800"/>
          </a:xfrm>
        </p:spPr>
        <p:txBody>
          <a:bodyPr>
            <a:normAutofit fontScale="92500"/>
          </a:bodyPr>
          <a:lstStyle/>
          <a:p>
            <a:pPr marL="457200" lvl="0" indent="-457200">
              <a:buFont typeface="Arial" pitchFamily="34" charset="0"/>
              <a:buChar char="•"/>
            </a:pPr>
            <a:r>
              <a:rPr lang="en-US" b="1" dirty="0"/>
              <a:t>Students will describe the difference between print and web documents. </a:t>
            </a:r>
          </a:p>
          <a:p>
            <a:pPr marL="457200" lvl="0" indent="-457200">
              <a:buFont typeface="Arial" pitchFamily="34" charset="0"/>
              <a:buChar char="•"/>
            </a:pPr>
            <a:r>
              <a:rPr lang="en-US" b="1" dirty="0"/>
              <a:t>Students will explain what a raster </a:t>
            </a:r>
            <a:r>
              <a:rPr lang="en-US" b="1" dirty="0" smtClean="0"/>
              <a:t>graphic </a:t>
            </a:r>
            <a:r>
              <a:rPr lang="en-US" b="1" dirty="0"/>
              <a:t>is.</a:t>
            </a:r>
          </a:p>
          <a:p>
            <a:pPr marL="457200" lvl="0" indent="-457200">
              <a:buFont typeface="Arial" pitchFamily="34" charset="0"/>
              <a:buChar char="•"/>
            </a:pPr>
            <a:r>
              <a:rPr lang="en-US" b="1" dirty="0" smtClean="0"/>
              <a:t>Students will explain what a vector graphic is. </a:t>
            </a:r>
          </a:p>
          <a:p>
            <a:pPr marL="457200" lvl="0" indent="-457200">
              <a:buFont typeface="Arial" pitchFamily="34" charset="0"/>
              <a:buChar char="•"/>
            </a:pPr>
            <a:r>
              <a:rPr lang="en-US" b="1" dirty="0" smtClean="0"/>
              <a:t>Students </a:t>
            </a:r>
            <a:r>
              <a:rPr lang="en-US" b="1" dirty="0"/>
              <a:t>will explain what cmyk and rgb are. </a:t>
            </a:r>
          </a:p>
        </p:txBody>
      </p:sp>
      <p:sp>
        <p:nvSpPr>
          <p:cNvPr id="3" name="Title 2"/>
          <p:cNvSpPr>
            <a:spLocks noGrp="1"/>
          </p:cNvSpPr>
          <p:nvPr>
            <p:ph type="title"/>
          </p:nvPr>
        </p:nvSpPr>
        <p:spPr/>
        <p:txBody>
          <a:bodyPr/>
          <a:lstStyle/>
          <a:p>
            <a:r>
              <a:rPr lang="en-US" dirty="0" smtClean="0"/>
              <a:t>Objective</a:t>
            </a:r>
            <a:endParaRPr lang="en-US" dirty="0"/>
          </a:p>
        </p:txBody>
      </p:sp>
      <p:sp>
        <p:nvSpPr>
          <p:cNvPr id="4" name="Rectangle 3"/>
          <p:cNvSpPr/>
          <p:nvPr/>
        </p:nvSpPr>
        <p:spPr>
          <a:xfrm>
            <a:off x="7391400" y="0"/>
            <a:ext cx="1752600"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7543800" y="152400"/>
            <a:ext cx="1371600" cy="4185761"/>
          </a:xfrm>
          <a:prstGeom prst="rect">
            <a:avLst/>
          </a:prstGeom>
        </p:spPr>
        <p:txBody>
          <a:bodyPr wrap="square">
            <a:spAutoFit/>
          </a:bodyPr>
          <a:lstStyle/>
          <a:p>
            <a:pPr lvl="0"/>
            <a:r>
              <a:rPr lang="en-US" sz="1400" b="1" dirty="0" smtClean="0"/>
              <a:t>Objective: </a:t>
            </a:r>
            <a:r>
              <a:rPr lang="en-US" sz="1400" dirty="0" smtClean="0"/>
              <a:t>Students </a:t>
            </a:r>
            <a:r>
              <a:rPr lang="en-US" sz="1400" dirty="0"/>
              <a:t>will describe the difference between print and web documents. </a:t>
            </a:r>
            <a:endParaRPr lang="en-US" sz="1400" dirty="0" smtClean="0"/>
          </a:p>
          <a:p>
            <a:pPr lvl="0"/>
            <a:endParaRPr lang="en-US" sz="1400" dirty="0"/>
          </a:p>
          <a:p>
            <a:pPr lvl="0"/>
            <a:r>
              <a:rPr lang="en-US" sz="1400" b="1" i="1" dirty="0" smtClean="0"/>
              <a:t>Checking for Understanding</a:t>
            </a:r>
            <a:r>
              <a:rPr lang="en-US" sz="1400" dirty="0" smtClean="0"/>
              <a:t>:</a:t>
            </a:r>
          </a:p>
          <a:p>
            <a:pPr lvl="0">
              <a:buFont typeface="+mj-lt"/>
              <a:buAutoNum type="arabicPeriod"/>
            </a:pPr>
            <a:r>
              <a:rPr lang="en-US" sz="1400" dirty="0" smtClean="0"/>
              <a:t> What will you be able to describe after today’s lesson?</a:t>
            </a:r>
          </a:p>
          <a:p>
            <a:pPr lvl="0">
              <a:buFont typeface="+mj-lt"/>
              <a:buAutoNum type="arabicPeriod"/>
            </a:pPr>
            <a:endParaRPr lang="en-US" sz="1400" dirty="0" smtClean="0"/>
          </a:p>
          <a:p>
            <a:pPr lvl="0">
              <a:buFont typeface="+mj-lt"/>
              <a:buAutoNum type="arabicPeriod"/>
            </a:pPr>
            <a:r>
              <a:rPr lang="en-US" sz="1400" dirty="0"/>
              <a:t> </a:t>
            </a:r>
            <a:r>
              <a:rPr lang="en-US" sz="1400" dirty="0" smtClean="0"/>
              <a:t>What will you be able to explain after today’s lesson?</a:t>
            </a:r>
            <a:endParaRPr lang="en-US"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2743200"/>
            <a:ext cx="5867400" cy="1981200"/>
          </a:xfrm>
        </p:spPr>
        <p:txBody>
          <a:bodyPr>
            <a:noAutofit/>
          </a:bodyPr>
          <a:lstStyle/>
          <a:p>
            <a:r>
              <a:rPr lang="en-US" sz="3600" b="1" dirty="0" smtClean="0">
                <a:solidFill>
                  <a:schemeClr val="tx1"/>
                </a:solidFill>
              </a:rPr>
              <a:t>Computer graphics</a:t>
            </a:r>
            <a:r>
              <a:rPr lang="en-US" sz="3600" dirty="0" smtClean="0">
                <a:solidFill>
                  <a:schemeClr val="tx1"/>
                </a:solidFill>
              </a:rPr>
              <a:t> are graphics created using computers.  The term computer graphics includes technologies used to create and manipulate </a:t>
            </a:r>
            <a:r>
              <a:rPr lang="en-US" sz="3600" dirty="0" smtClean="0">
                <a:solidFill>
                  <a:schemeClr val="tx1"/>
                </a:solidFill>
              </a:rPr>
              <a:t>pictorial </a:t>
            </a:r>
            <a:r>
              <a:rPr lang="en-US" sz="3600" dirty="0" smtClean="0">
                <a:solidFill>
                  <a:schemeClr val="tx1"/>
                </a:solidFill>
              </a:rPr>
              <a:t>data.</a:t>
            </a:r>
          </a:p>
        </p:txBody>
      </p:sp>
      <p:sp>
        <p:nvSpPr>
          <p:cNvPr id="3" name="Title 2"/>
          <p:cNvSpPr>
            <a:spLocks noGrp="1"/>
          </p:cNvSpPr>
          <p:nvPr>
            <p:ph type="title"/>
          </p:nvPr>
        </p:nvSpPr>
        <p:spPr/>
        <p:txBody>
          <a:bodyPr/>
          <a:lstStyle/>
          <a:p>
            <a:r>
              <a:rPr lang="en-US" dirty="0" smtClean="0"/>
              <a:t>Computer Graphics</a:t>
            </a:r>
            <a:endParaRPr lang="en-US" dirty="0"/>
          </a:p>
        </p:txBody>
      </p:sp>
      <p:sp>
        <p:nvSpPr>
          <p:cNvPr id="4" name="Rectangle 3"/>
          <p:cNvSpPr/>
          <p:nvPr/>
        </p:nvSpPr>
        <p:spPr>
          <a:xfrm>
            <a:off x="7391400" y="0"/>
            <a:ext cx="1752600"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7543800" y="152400"/>
            <a:ext cx="1371600" cy="3108543"/>
          </a:xfrm>
          <a:prstGeom prst="rect">
            <a:avLst/>
          </a:prstGeom>
        </p:spPr>
        <p:txBody>
          <a:bodyPr wrap="square">
            <a:spAutoFit/>
          </a:bodyPr>
          <a:lstStyle/>
          <a:p>
            <a:pPr lvl="0"/>
            <a:r>
              <a:rPr lang="en-US" sz="1400" b="1" dirty="0" smtClean="0"/>
              <a:t>Objective: </a:t>
            </a:r>
            <a:r>
              <a:rPr lang="en-US" sz="1400" dirty="0" smtClean="0"/>
              <a:t>Students </a:t>
            </a:r>
            <a:r>
              <a:rPr lang="en-US" sz="1400" dirty="0"/>
              <a:t>will describe the difference between print and web documents. </a:t>
            </a:r>
            <a:endParaRPr lang="en-US" sz="1400" dirty="0" smtClean="0"/>
          </a:p>
          <a:p>
            <a:pPr lvl="0"/>
            <a:endParaRPr lang="en-US" sz="1400" dirty="0"/>
          </a:p>
          <a:p>
            <a:pPr lvl="0"/>
            <a:r>
              <a:rPr lang="en-US" sz="1400" b="1" i="1" dirty="0" smtClean="0"/>
              <a:t>Checking for Understanding</a:t>
            </a:r>
            <a:r>
              <a:rPr lang="en-US" sz="1400" dirty="0" smtClean="0"/>
              <a:t>:</a:t>
            </a:r>
          </a:p>
          <a:p>
            <a:pPr lvl="0">
              <a:buFont typeface="+mj-lt"/>
              <a:buAutoNum type="arabicPeriod"/>
            </a:pPr>
            <a:r>
              <a:rPr lang="en-US" sz="1400" dirty="0" smtClean="0"/>
              <a:t> In your own words describe what computer graphics </a:t>
            </a:r>
            <a:r>
              <a:rPr lang="en-US" sz="1400" dirty="0" smtClean="0"/>
              <a:t>is.</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2743200"/>
            <a:ext cx="6019800" cy="3886200"/>
          </a:xfrm>
        </p:spPr>
        <p:txBody>
          <a:bodyPr numCol="3">
            <a:normAutofit/>
          </a:bodyPr>
          <a:lstStyle/>
          <a:p>
            <a:pPr>
              <a:buFont typeface="Arial" pitchFamily="34" charset="0"/>
              <a:buChar char="•"/>
            </a:pPr>
            <a:r>
              <a:rPr lang="en-US" sz="2400" dirty="0" smtClean="0"/>
              <a:t>Fine Art</a:t>
            </a:r>
          </a:p>
          <a:p>
            <a:pPr>
              <a:buFont typeface="Arial" pitchFamily="34" charset="0"/>
              <a:buChar char="•"/>
            </a:pPr>
            <a:r>
              <a:rPr lang="en-US" sz="2400" dirty="0" smtClean="0"/>
              <a:t>Illustrations</a:t>
            </a:r>
          </a:p>
          <a:p>
            <a:pPr>
              <a:buFont typeface="Arial" pitchFamily="34" charset="0"/>
              <a:buChar char="•"/>
            </a:pPr>
            <a:r>
              <a:rPr lang="en-US" sz="2400" dirty="0" smtClean="0"/>
              <a:t>Newspapers</a:t>
            </a:r>
          </a:p>
          <a:p>
            <a:pPr>
              <a:buFont typeface="Arial" pitchFamily="34" charset="0"/>
              <a:buChar char="•"/>
            </a:pPr>
            <a:r>
              <a:rPr lang="en-US" sz="2400" dirty="0" smtClean="0"/>
              <a:t>Magazines</a:t>
            </a:r>
          </a:p>
          <a:p>
            <a:pPr>
              <a:buFont typeface="Arial" pitchFamily="34" charset="0"/>
              <a:buChar char="•"/>
            </a:pPr>
            <a:r>
              <a:rPr lang="en-US" sz="2400" dirty="0" smtClean="0"/>
              <a:t>Logos</a:t>
            </a:r>
          </a:p>
          <a:p>
            <a:pPr>
              <a:buFont typeface="Arial" pitchFamily="34" charset="0"/>
              <a:buChar char="•"/>
            </a:pPr>
            <a:r>
              <a:rPr lang="en-US" sz="2400" dirty="0" smtClean="0"/>
              <a:t>Brochures</a:t>
            </a:r>
          </a:p>
          <a:p>
            <a:pPr>
              <a:buFont typeface="Arial" pitchFamily="34" charset="0"/>
              <a:buChar char="•"/>
            </a:pPr>
            <a:r>
              <a:rPr lang="en-US" sz="2400" dirty="0" smtClean="0"/>
              <a:t>Movies</a:t>
            </a:r>
          </a:p>
          <a:p>
            <a:pPr>
              <a:buFont typeface="Arial" pitchFamily="34" charset="0"/>
              <a:buChar char="•"/>
            </a:pPr>
            <a:r>
              <a:rPr lang="en-US" sz="2400" dirty="0" smtClean="0"/>
              <a:t>Animations</a:t>
            </a:r>
          </a:p>
          <a:p>
            <a:pPr>
              <a:buFont typeface="Arial" pitchFamily="34" charset="0"/>
              <a:buChar char="•"/>
            </a:pPr>
            <a:r>
              <a:rPr lang="en-US" sz="2400" dirty="0" smtClean="0"/>
              <a:t>Billboards</a:t>
            </a:r>
          </a:p>
          <a:p>
            <a:pPr>
              <a:buFont typeface="Arial" pitchFamily="34" charset="0"/>
              <a:buChar char="•"/>
            </a:pPr>
            <a:r>
              <a:rPr lang="en-US" sz="2400" dirty="0" smtClean="0"/>
              <a:t>Posters</a:t>
            </a:r>
          </a:p>
          <a:p>
            <a:pPr>
              <a:buFont typeface="Arial" pitchFamily="34" charset="0"/>
              <a:buChar char="•"/>
            </a:pPr>
            <a:r>
              <a:rPr lang="en-US" sz="2400" dirty="0" smtClean="0"/>
              <a:t>Video Games</a:t>
            </a:r>
          </a:p>
          <a:p>
            <a:pPr>
              <a:buFont typeface="Arial" pitchFamily="34" charset="0"/>
              <a:buChar char="•"/>
            </a:pPr>
            <a:r>
              <a:rPr lang="en-US" sz="2400" dirty="0" smtClean="0"/>
              <a:t>Postcards</a:t>
            </a:r>
          </a:p>
          <a:p>
            <a:pPr>
              <a:buFont typeface="Arial" pitchFamily="34" charset="0"/>
              <a:buChar char="•"/>
            </a:pPr>
            <a:r>
              <a:rPr lang="en-US" sz="2400" dirty="0" smtClean="0"/>
              <a:t>Websites</a:t>
            </a:r>
          </a:p>
          <a:p>
            <a:pPr>
              <a:buFont typeface="Arial" pitchFamily="34" charset="0"/>
              <a:buChar char="•"/>
            </a:pPr>
            <a:r>
              <a:rPr lang="en-US" sz="2400" dirty="0" smtClean="0"/>
              <a:t>Banner Ads</a:t>
            </a:r>
          </a:p>
          <a:p>
            <a:pPr>
              <a:buFont typeface="Arial" pitchFamily="34" charset="0"/>
              <a:buChar char="•"/>
            </a:pPr>
            <a:r>
              <a:rPr lang="en-US" sz="2400" dirty="0" smtClean="0"/>
              <a:t>Books</a:t>
            </a:r>
          </a:p>
          <a:p>
            <a:pPr>
              <a:buFont typeface="Arial" pitchFamily="34" charset="0"/>
              <a:buChar char="•"/>
            </a:pPr>
            <a:r>
              <a:rPr lang="en-US" sz="2400" dirty="0" smtClean="0"/>
              <a:t>Displays</a:t>
            </a:r>
          </a:p>
          <a:p>
            <a:pPr>
              <a:buFont typeface="Arial" pitchFamily="34" charset="0"/>
              <a:buChar char="•"/>
            </a:pPr>
            <a:r>
              <a:rPr lang="en-US" sz="2400" dirty="0" smtClean="0"/>
              <a:t>Merchandising materials</a:t>
            </a:r>
          </a:p>
          <a:p>
            <a:pPr>
              <a:buFont typeface="Arial" pitchFamily="34" charset="0"/>
              <a:buChar char="•"/>
            </a:pPr>
            <a:r>
              <a:rPr lang="en-US" sz="2400" dirty="0" smtClean="0"/>
              <a:t>Products</a:t>
            </a:r>
          </a:p>
          <a:p>
            <a:pPr>
              <a:buFont typeface="Arial" pitchFamily="34" charset="0"/>
              <a:buChar char="•"/>
            </a:pPr>
            <a:r>
              <a:rPr lang="en-US" sz="2400" dirty="0" smtClean="0"/>
              <a:t>And much more!</a:t>
            </a:r>
          </a:p>
          <a:p>
            <a:pPr>
              <a:buFont typeface="Arial" pitchFamily="34" charset="0"/>
              <a:buChar char="•"/>
            </a:pPr>
            <a:endParaRPr lang="en-US" sz="2400" dirty="0" smtClean="0"/>
          </a:p>
          <a:p>
            <a:pPr>
              <a:buFont typeface="Arial" pitchFamily="34" charset="0"/>
              <a:buChar char="•"/>
            </a:pPr>
            <a:endParaRPr lang="en-US" sz="2400" dirty="0"/>
          </a:p>
        </p:txBody>
      </p:sp>
      <p:sp>
        <p:nvSpPr>
          <p:cNvPr id="3" name="Title 2"/>
          <p:cNvSpPr>
            <a:spLocks noGrp="1"/>
          </p:cNvSpPr>
          <p:nvPr>
            <p:ph type="title"/>
          </p:nvPr>
        </p:nvSpPr>
        <p:spPr/>
        <p:txBody>
          <a:bodyPr>
            <a:normAutofit/>
          </a:bodyPr>
          <a:lstStyle/>
          <a:p>
            <a:r>
              <a:rPr lang="en-US" sz="3600" dirty="0" smtClean="0"/>
              <a:t>Products of Computer Graphics</a:t>
            </a:r>
            <a:endParaRPr lang="en-US" sz="3600" dirty="0"/>
          </a:p>
        </p:txBody>
      </p:sp>
      <p:sp>
        <p:nvSpPr>
          <p:cNvPr id="4" name="Rectangle 3"/>
          <p:cNvSpPr/>
          <p:nvPr/>
        </p:nvSpPr>
        <p:spPr>
          <a:xfrm>
            <a:off x="7391400" y="0"/>
            <a:ext cx="1752600"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7543800" y="152400"/>
            <a:ext cx="1371600" cy="3539430"/>
          </a:xfrm>
          <a:prstGeom prst="rect">
            <a:avLst/>
          </a:prstGeom>
        </p:spPr>
        <p:txBody>
          <a:bodyPr wrap="square">
            <a:spAutoFit/>
          </a:bodyPr>
          <a:lstStyle/>
          <a:p>
            <a:pPr lvl="0"/>
            <a:r>
              <a:rPr lang="en-US" sz="1400" b="1" dirty="0" smtClean="0"/>
              <a:t>Objective: </a:t>
            </a:r>
            <a:r>
              <a:rPr lang="en-US" sz="1400" dirty="0" smtClean="0"/>
              <a:t>Students </a:t>
            </a:r>
            <a:r>
              <a:rPr lang="en-US" sz="1400" dirty="0"/>
              <a:t>will describe the difference between print and web documents. </a:t>
            </a:r>
            <a:endParaRPr lang="en-US" sz="1400" dirty="0" smtClean="0"/>
          </a:p>
          <a:p>
            <a:pPr lvl="0"/>
            <a:endParaRPr lang="en-US" sz="1400" dirty="0"/>
          </a:p>
          <a:p>
            <a:pPr lvl="0"/>
            <a:r>
              <a:rPr lang="en-US" sz="1400" b="1" i="1" dirty="0" smtClean="0"/>
              <a:t>Checking for Understanding</a:t>
            </a:r>
            <a:r>
              <a:rPr lang="en-US" sz="1400" dirty="0" smtClean="0"/>
              <a:t>:</a:t>
            </a:r>
          </a:p>
          <a:p>
            <a:pPr lvl="0">
              <a:buFont typeface="+mj-lt"/>
              <a:buAutoNum type="arabicPeriod"/>
            </a:pPr>
            <a:r>
              <a:rPr lang="en-US" sz="1400" dirty="0" smtClean="0"/>
              <a:t> What are some other products you can think of that are created on computers?</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
                                            <p:txEl>
                                              <p:pRg st="11" end="11"/>
                                            </p:txEl>
                                          </p:spTgt>
                                        </p:tgtEl>
                                        <p:attrNameLst>
                                          <p:attrName>style.visibility</p:attrName>
                                        </p:attrNameLst>
                                      </p:cBhvr>
                                      <p:to>
                                        <p:strVal val="visible"/>
                                      </p:to>
                                    </p:set>
                                    <p:anim calcmode="lin" valueType="num">
                                      <p:cBhvr additive="base">
                                        <p:cTn id="7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
                                            <p:txEl>
                                              <p:pRg st="12" end="12"/>
                                            </p:txEl>
                                          </p:spTgt>
                                        </p:tgtEl>
                                        <p:attrNameLst>
                                          <p:attrName>style.visibility</p:attrName>
                                        </p:attrNameLst>
                                      </p:cBhvr>
                                      <p:to>
                                        <p:strVal val="visible"/>
                                      </p:to>
                                    </p:set>
                                    <p:anim calcmode="lin" valueType="num">
                                      <p:cBhvr additive="base">
                                        <p:cTn id="79"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
                                            <p:txEl>
                                              <p:pRg st="13" end="13"/>
                                            </p:txEl>
                                          </p:spTgt>
                                        </p:tgtEl>
                                        <p:attrNameLst>
                                          <p:attrName>style.visibility</p:attrName>
                                        </p:attrNameLst>
                                      </p:cBhvr>
                                      <p:to>
                                        <p:strVal val="visible"/>
                                      </p:to>
                                    </p:set>
                                    <p:anim calcmode="lin" valueType="num">
                                      <p:cBhvr additive="base">
                                        <p:cTn id="85"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
                                            <p:txEl>
                                              <p:pRg st="14" end="14"/>
                                            </p:txEl>
                                          </p:spTgt>
                                        </p:tgtEl>
                                        <p:attrNameLst>
                                          <p:attrName>style.visibility</p:attrName>
                                        </p:attrNameLst>
                                      </p:cBhvr>
                                      <p:to>
                                        <p:strVal val="visible"/>
                                      </p:to>
                                    </p:set>
                                    <p:anim calcmode="lin" valueType="num">
                                      <p:cBhvr additive="base">
                                        <p:cTn id="91"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
                                            <p:txEl>
                                              <p:pRg st="15" end="15"/>
                                            </p:txEl>
                                          </p:spTgt>
                                        </p:tgtEl>
                                        <p:attrNameLst>
                                          <p:attrName>style.visibility</p:attrName>
                                        </p:attrNameLst>
                                      </p:cBhvr>
                                      <p:to>
                                        <p:strVal val="visible"/>
                                      </p:to>
                                    </p:set>
                                    <p:anim calcmode="lin" valueType="num">
                                      <p:cBhvr additive="base">
                                        <p:cTn id="97" dur="500" fill="hold"/>
                                        <p:tgtEl>
                                          <p:spTgt spid="2">
                                            <p:txEl>
                                              <p:pRg st="15" end="1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
                                            <p:txEl>
                                              <p:pRg st="16" end="16"/>
                                            </p:txEl>
                                          </p:spTgt>
                                        </p:tgtEl>
                                        <p:attrNameLst>
                                          <p:attrName>style.visibility</p:attrName>
                                        </p:attrNameLst>
                                      </p:cBhvr>
                                      <p:to>
                                        <p:strVal val="visible"/>
                                      </p:to>
                                    </p:set>
                                    <p:anim calcmode="lin" valueType="num">
                                      <p:cBhvr additive="base">
                                        <p:cTn id="103" dur="500" fill="hold"/>
                                        <p:tgtEl>
                                          <p:spTgt spid="2">
                                            <p:txEl>
                                              <p:pRg st="16" end="16"/>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2">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
                                            <p:txEl>
                                              <p:pRg st="17" end="17"/>
                                            </p:txEl>
                                          </p:spTgt>
                                        </p:tgtEl>
                                        <p:attrNameLst>
                                          <p:attrName>style.visibility</p:attrName>
                                        </p:attrNameLst>
                                      </p:cBhvr>
                                      <p:to>
                                        <p:strVal val="visible"/>
                                      </p:to>
                                    </p:set>
                                    <p:anim calcmode="lin" valueType="num">
                                      <p:cBhvr additive="base">
                                        <p:cTn id="109" dur="500" fill="hold"/>
                                        <p:tgtEl>
                                          <p:spTgt spid="2">
                                            <p:txEl>
                                              <p:pRg st="17" end="17"/>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2">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
                                            <p:txEl>
                                              <p:pRg st="18" end="18"/>
                                            </p:txEl>
                                          </p:spTgt>
                                        </p:tgtEl>
                                        <p:attrNameLst>
                                          <p:attrName>style.visibility</p:attrName>
                                        </p:attrNameLst>
                                      </p:cBhvr>
                                      <p:to>
                                        <p:strVal val="visible"/>
                                      </p:to>
                                    </p:set>
                                    <p:anim calcmode="lin" valueType="num">
                                      <p:cBhvr additive="base">
                                        <p:cTn id="115" dur="500" fill="hold"/>
                                        <p:tgtEl>
                                          <p:spTgt spid="2">
                                            <p:txEl>
                                              <p:pRg st="18" end="18"/>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2">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1" y="2743200"/>
            <a:ext cx="5943600" cy="4114800"/>
          </a:xfrm>
        </p:spPr>
        <p:txBody>
          <a:bodyPr>
            <a:normAutofit fontScale="85000" lnSpcReduction="20000"/>
          </a:bodyPr>
          <a:lstStyle/>
          <a:p>
            <a:r>
              <a:rPr lang="en-US" dirty="0" smtClean="0"/>
              <a:t>There are two main types of images in computer graphics:</a:t>
            </a:r>
            <a:endParaRPr lang="en-US" b="1" dirty="0" smtClean="0"/>
          </a:p>
          <a:p>
            <a:pPr lvl="1">
              <a:buFont typeface="Arial" pitchFamily="34" charset="0"/>
              <a:buChar char="•"/>
            </a:pPr>
            <a:r>
              <a:rPr lang="en-US" sz="3100" b="1" dirty="0" smtClean="0">
                <a:solidFill>
                  <a:schemeClr val="accent2"/>
                </a:solidFill>
              </a:rPr>
              <a:t>Raster graphics</a:t>
            </a:r>
            <a:r>
              <a:rPr lang="en-US" sz="3100" dirty="0" smtClean="0">
                <a:solidFill>
                  <a:schemeClr val="accent2"/>
                </a:solidFill>
              </a:rPr>
              <a:t> </a:t>
            </a:r>
            <a:r>
              <a:rPr lang="en-US" sz="3100" dirty="0" smtClean="0"/>
              <a:t>are composed of pixels. A </a:t>
            </a:r>
            <a:r>
              <a:rPr lang="en-US" sz="3100" b="1" dirty="0" smtClean="0"/>
              <a:t>pixel</a:t>
            </a:r>
            <a:r>
              <a:rPr lang="en-US" sz="3100" dirty="0" smtClean="0"/>
              <a:t> is </a:t>
            </a:r>
            <a:r>
              <a:rPr lang="en-US" sz="3200" dirty="0" smtClean="0"/>
              <a:t>the smallest unit </a:t>
            </a:r>
            <a:r>
              <a:rPr lang="en-US" sz="3200" dirty="0"/>
              <a:t>of a video display. </a:t>
            </a:r>
            <a:endParaRPr lang="en-US" sz="3100" dirty="0" smtClean="0"/>
          </a:p>
          <a:p>
            <a:pPr lvl="1">
              <a:buFont typeface="Arial" pitchFamily="34" charset="0"/>
              <a:buChar char="•"/>
            </a:pPr>
            <a:r>
              <a:rPr lang="en-US" sz="3100" b="1" dirty="0" smtClean="0">
                <a:solidFill>
                  <a:schemeClr val="accent2"/>
                </a:solidFill>
              </a:rPr>
              <a:t>Vector </a:t>
            </a:r>
            <a:r>
              <a:rPr lang="en-US" sz="3100" b="1" dirty="0" smtClean="0">
                <a:solidFill>
                  <a:schemeClr val="accent2"/>
                </a:solidFill>
              </a:rPr>
              <a:t>graphics</a:t>
            </a:r>
            <a:r>
              <a:rPr lang="en-US" sz="3100" dirty="0" smtClean="0">
                <a:solidFill>
                  <a:schemeClr val="accent2"/>
                </a:solidFill>
              </a:rPr>
              <a:t> </a:t>
            </a:r>
            <a:r>
              <a:rPr lang="en-US" sz="3100" dirty="0" smtClean="0"/>
              <a:t>are composed of paths.  These paths are created by mathematical relationships that describe the  points and the paths that make up the image.</a:t>
            </a:r>
          </a:p>
          <a:p>
            <a:r>
              <a:rPr lang="en-US" sz="4100" dirty="0" smtClean="0"/>
              <a:t> </a:t>
            </a:r>
          </a:p>
          <a:p>
            <a:endParaRPr lang="en-US" dirty="0" smtClean="0"/>
          </a:p>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Types of Images</a:t>
            </a:r>
            <a:endParaRPr lang="en-US" dirty="0"/>
          </a:p>
        </p:txBody>
      </p:sp>
      <p:sp>
        <p:nvSpPr>
          <p:cNvPr id="4" name="Rectangle 3"/>
          <p:cNvSpPr/>
          <p:nvPr/>
        </p:nvSpPr>
        <p:spPr>
          <a:xfrm>
            <a:off x="7391400" y="0"/>
            <a:ext cx="1752600"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7543800" y="152400"/>
            <a:ext cx="1371600" cy="3970318"/>
          </a:xfrm>
          <a:prstGeom prst="rect">
            <a:avLst/>
          </a:prstGeom>
        </p:spPr>
        <p:txBody>
          <a:bodyPr wrap="square">
            <a:spAutoFit/>
          </a:bodyPr>
          <a:lstStyle/>
          <a:p>
            <a:pPr lvl="0"/>
            <a:r>
              <a:rPr lang="en-US" sz="1400" b="1" dirty="0" smtClean="0"/>
              <a:t>Objective: </a:t>
            </a:r>
            <a:r>
              <a:rPr lang="en-US" sz="1400" dirty="0" smtClean="0"/>
              <a:t>Students </a:t>
            </a:r>
            <a:r>
              <a:rPr lang="en-US" sz="1400" dirty="0"/>
              <a:t>will describe the difference between print and web documents. </a:t>
            </a:r>
            <a:endParaRPr lang="en-US" sz="1400" dirty="0" smtClean="0"/>
          </a:p>
          <a:p>
            <a:pPr lvl="0"/>
            <a:endParaRPr lang="en-US" sz="1400" dirty="0"/>
          </a:p>
          <a:p>
            <a:pPr lvl="0"/>
            <a:r>
              <a:rPr lang="en-US" sz="1400" b="1" i="1" dirty="0" smtClean="0"/>
              <a:t>Checking for Understanding</a:t>
            </a:r>
            <a:r>
              <a:rPr lang="en-US" sz="1400" dirty="0" smtClean="0"/>
              <a:t>:</a:t>
            </a:r>
          </a:p>
          <a:p>
            <a:pPr lvl="0">
              <a:buFont typeface="+mj-lt"/>
              <a:buAutoNum type="arabicPeriod"/>
            </a:pPr>
            <a:r>
              <a:rPr lang="en-US" sz="1400" dirty="0" smtClean="0"/>
              <a:t> What is a raster graphic?  </a:t>
            </a:r>
          </a:p>
          <a:p>
            <a:pPr lvl="0">
              <a:buFont typeface="+mj-lt"/>
              <a:buAutoNum type="arabicPeriod"/>
            </a:pPr>
            <a:endParaRPr lang="en-US" sz="1400" dirty="0" smtClean="0"/>
          </a:p>
          <a:p>
            <a:pPr lvl="0">
              <a:buFont typeface="+mj-lt"/>
              <a:buAutoNum type="arabicPeriod"/>
            </a:pPr>
            <a:r>
              <a:rPr lang="en-US" sz="1400" dirty="0"/>
              <a:t> </a:t>
            </a:r>
            <a:r>
              <a:rPr lang="en-US" sz="1400" dirty="0" smtClean="0"/>
              <a:t>What is a vector graphic? </a:t>
            </a:r>
          </a:p>
          <a:p>
            <a:pPr lvl="0">
              <a:buFont typeface="+mj-lt"/>
              <a:buAutoNum type="arabicPeriod"/>
            </a:pPr>
            <a:endParaRPr lang="en-US" sz="1400" dirty="0"/>
          </a:p>
          <a:p>
            <a:pPr lvl="0">
              <a:buFont typeface="+mj-lt"/>
              <a:buAutoNum type="arabicPeriod"/>
            </a:pPr>
            <a:r>
              <a:rPr lang="en-US" sz="1400" dirty="0" smtClean="0"/>
              <a:t> What is a pixel?</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Raster Graphics</a:t>
            </a:r>
            <a:endParaRPr lang="en-US" dirty="0"/>
          </a:p>
        </p:txBody>
      </p:sp>
      <p:sp>
        <p:nvSpPr>
          <p:cNvPr id="15" name="Text Placeholder 14"/>
          <p:cNvSpPr>
            <a:spLocks noGrp="1"/>
          </p:cNvSpPr>
          <p:nvPr>
            <p:ph type="body" idx="2"/>
          </p:nvPr>
        </p:nvSpPr>
        <p:spPr>
          <a:xfrm>
            <a:off x="609600" y="1752600"/>
            <a:ext cx="1066800" cy="1905000"/>
          </a:xfrm>
        </p:spPr>
        <p:txBody>
          <a:bodyPr>
            <a:normAutofit fontScale="70000" lnSpcReduction="20000"/>
          </a:bodyPr>
          <a:lstStyle/>
          <a:p>
            <a:r>
              <a:rPr lang="en-US" dirty="0" smtClean="0"/>
              <a:t>The main program you will work with that creates raster graphics is Adobe Photoshop. </a:t>
            </a:r>
            <a:endParaRPr lang="en-US" dirty="0"/>
          </a:p>
        </p:txBody>
      </p:sp>
      <p:sp>
        <p:nvSpPr>
          <p:cNvPr id="7" name="Content Placeholder 6"/>
          <p:cNvSpPr>
            <a:spLocks noGrp="1"/>
          </p:cNvSpPr>
          <p:nvPr>
            <p:ph sz="quarter" idx="1"/>
          </p:nvPr>
        </p:nvSpPr>
        <p:spPr>
          <a:xfrm>
            <a:off x="1752600" y="1752600"/>
            <a:ext cx="5486400" cy="2133600"/>
          </a:xfrm>
        </p:spPr>
        <p:txBody>
          <a:bodyPr>
            <a:normAutofit fontScale="40000" lnSpcReduction="20000"/>
          </a:bodyPr>
          <a:lstStyle/>
          <a:p>
            <a:r>
              <a:rPr lang="en-US" sz="5000" b="1" dirty="0" smtClean="0">
                <a:solidFill>
                  <a:schemeClr val="accent2"/>
                </a:solidFill>
              </a:rPr>
              <a:t>Raster graphics</a:t>
            </a:r>
            <a:r>
              <a:rPr lang="en-US" sz="5000" dirty="0" smtClean="0">
                <a:solidFill>
                  <a:schemeClr val="accent2"/>
                </a:solidFill>
              </a:rPr>
              <a:t> </a:t>
            </a:r>
            <a:r>
              <a:rPr lang="en-US" sz="5000" dirty="0" smtClean="0"/>
              <a:t>are composed of </a:t>
            </a:r>
            <a:r>
              <a:rPr lang="en-US" sz="5000" b="1" dirty="0" smtClean="0">
                <a:solidFill>
                  <a:schemeClr val="accent2"/>
                </a:solidFill>
              </a:rPr>
              <a:t>pixels</a:t>
            </a:r>
            <a:r>
              <a:rPr lang="en-US" sz="5000" dirty="0" smtClean="0">
                <a:solidFill>
                  <a:schemeClr val="accent2"/>
                </a:solidFill>
              </a:rPr>
              <a:t>.  </a:t>
            </a:r>
            <a:r>
              <a:rPr lang="en-US" sz="5000" dirty="0" smtClean="0"/>
              <a:t>A bitmap image (another word for raster graphics) is a grid that is made up of individual pixels.  The image is created by how many squares in the grid are filled in and what color they are. Bitmap images are best for photographs and images with subtle shading.  </a:t>
            </a:r>
          </a:p>
        </p:txBody>
      </p:sp>
      <p:pic>
        <p:nvPicPr>
          <p:cNvPr id="11" name="Picture 15" descr="&#10;Picture 7.pdf                                                  00014AB6Macintosh HD                   B839DDF0:"/>
          <p:cNvPicPr>
            <a:picLocks noChangeAspect="1" noChangeArrowheads="1"/>
          </p:cNvPicPr>
          <p:nvPr/>
        </p:nvPicPr>
        <p:blipFill>
          <a:blip r:embed="rId3" cstate="print"/>
          <a:srcRect/>
          <a:stretch>
            <a:fillRect/>
          </a:stretch>
        </p:blipFill>
        <p:spPr bwMode="auto">
          <a:xfrm>
            <a:off x="152400" y="3803650"/>
            <a:ext cx="2895600" cy="3035300"/>
          </a:xfrm>
          <a:prstGeom prst="rect">
            <a:avLst/>
          </a:prstGeom>
          <a:noFill/>
        </p:spPr>
      </p:pic>
      <p:pic>
        <p:nvPicPr>
          <p:cNvPr id="13" name="Picture 17" descr="&#10;Picture 9.pdf                                                  00014AB6Macintosh HD                   B839DDF0:"/>
          <p:cNvPicPr>
            <a:picLocks noChangeAspect="1" noChangeArrowheads="1"/>
          </p:cNvPicPr>
          <p:nvPr/>
        </p:nvPicPr>
        <p:blipFill>
          <a:blip r:embed="rId4" cstate="print"/>
          <a:srcRect/>
          <a:stretch>
            <a:fillRect/>
          </a:stretch>
        </p:blipFill>
        <p:spPr bwMode="auto">
          <a:xfrm>
            <a:off x="4495800" y="4267200"/>
            <a:ext cx="2743200" cy="2273300"/>
          </a:xfrm>
          <a:prstGeom prst="rect">
            <a:avLst/>
          </a:prstGeom>
          <a:noFill/>
        </p:spPr>
      </p:pic>
      <p:pic>
        <p:nvPicPr>
          <p:cNvPr id="12" name="Picture 16" descr="&#10;Picture 8.pdf                                                  00014AB6Macintosh HD                   B839DDF0:"/>
          <p:cNvPicPr>
            <a:picLocks noChangeAspect="1" noChangeArrowheads="1"/>
          </p:cNvPicPr>
          <p:nvPr/>
        </p:nvPicPr>
        <p:blipFill>
          <a:blip r:embed="rId5" cstate="print"/>
          <a:srcRect/>
          <a:stretch>
            <a:fillRect/>
          </a:stretch>
        </p:blipFill>
        <p:spPr bwMode="auto">
          <a:xfrm>
            <a:off x="2286000" y="4032250"/>
            <a:ext cx="2768600" cy="1841500"/>
          </a:xfrm>
          <a:prstGeom prst="rect">
            <a:avLst/>
          </a:prstGeom>
          <a:noFill/>
        </p:spPr>
      </p:pic>
      <p:sp>
        <p:nvSpPr>
          <p:cNvPr id="8" name="Rectangle 7"/>
          <p:cNvSpPr/>
          <p:nvPr/>
        </p:nvSpPr>
        <p:spPr>
          <a:xfrm>
            <a:off x="7391400" y="0"/>
            <a:ext cx="1752600"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543800" y="152400"/>
            <a:ext cx="1371600" cy="5909310"/>
          </a:xfrm>
          <a:prstGeom prst="rect">
            <a:avLst/>
          </a:prstGeom>
        </p:spPr>
        <p:txBody>
          <a:bodyPr wrap="square">
            <a:spAutoFit/>
          </a:bodyPr>
          <a:lstStyle/>
          <a:p>
            <a:pPr lvl="0"/>
            <a:r>
              <a:rPr lang="en-US" sz="1400" b="1" dirty="0" smtClean="0"/>
              <a:t>Objective: </a:t>
            </a:r>
            <a:r>
              <a:rPr lang="en-US" sz="1400" dirty="0" smtClean="0"/>
              <a:t>Students </a:t>
            </a:r>
            <a:r>
              <a:rPr lang="en-US" sz="1400" dirty="0"/>
              <a:t>will describe the difference between print and web documents. </a:t>
            </a:r>
            <a:endParaRPr lang="en-US" sz="1400" dirty="0" smtClean="0"/>
          </a:p>
          <a:p>
            <a:pPr lvl="0"/>
            <a:endParaRPr lang="en-US" sz="1400" dirty="0"/>
          </a:p>
          <a:p>
            <a:pPr lvl="0"/>
            <a:r>
              <a:rPr lang="en-US" sz="1400" b="1" i="1" dirty="0" smtClean="0"/>
              <a:t>Checking for Understanding</a:t>
            </a:r>
            <a:r>
              <a:rPr lang="en-US" sz="1400" dirty="0" smtClean="0"/>
              <a:t>:</a:t>
            </a:r>
          </a:p>
          <a:p>
            <a:pPr lvl="0">
              <a:buFont typeface="+mj-lt"/>
              <a:buAutoNum type="arabicPeriod"/>
            </a:pPr>
            <a:r>
              <a:rPr lang="en-US" sz="1400" dirty="0" smtClean="0"/>
              <a:t> What is a raster graphic?</a:t>
            </a:r>
          </a:p>
          <a:p>
            <a:pPr lvl="0">
              <a:buFont typeface="+mj-lt"/>
              <a:buAutoNum type="arabicPeriod"/>
            </a:pPr>
            <a:endParaRPr lang="en-US" sz="1400" dirty="0" smtClean="0"/>
          </a:p>
          <a:p>
            <a:pPr lvl="0">
              <a:buFont typeface="+mj-lt"/>
              <a:buAutoNum type="arabicPeriod"/>
            </a:pPr>
            <a:r>
              <a:rPr lang="en-US" sz="1400" dirty="0" smtClean="0"/>
              <a:t>What makes up a raster graphic?  </a:t>
            </a:r>
          </a:p>
          <a:p>
            <a:pPr lvl="0">
              <a:buFont typeface="+mj-lt"/>
              <a:buAutoNum type="arabicPeriod"/>
            </a:pPr>
            <a:endParaRPr lang="en-US" sz="1400" dirty="0"/>
          </a:p>
          <a:p>
            <a:pPr lvl="0">
              <a:buFont typeface="+mj-lt"/>
              <a:buAutoNum type="arabicPeriod"/>
            </a:pPr>
            <a:r>
              <a:rPr lang="en-US" sz="1400" dirty="0" smtClean="0"/>
              <a:t>What are raster graphics best used for? </a:t>
            </a:r>
          </a:p>
          <a:p>
            <a:pPr lvl="0">
              <a:buFont typeface="+mj-lt"/>
              <a:buAutoNum type="arabicPeriod"/>
            </a:pPr>
            <a:endParaRPr lang="en-US" sz="1400" dirty="0"/>
          </a:p>
          <a:p>
            <a:pPr lvl="0">
              <a:buFont typeface="+mj-lt"/>
              <a:buAutoNum type="arabicPeriod"/>
            </a:pPr>
            <a:r>
              <a:rPr lang="en-US" sz="1400" dirty="0" smtClean="0"/>
              <a:t>What program would you most likely use to create a raster graphic?</a:t>
            </a:r>
          </a:p>
          <a:p>
            <a:pPr lvl="0">
              <a:buFont typeface="+mj-lt"/>
              <a:buAutoNum type="arabicPeriod"/>
            </a:pP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 calcmode="lin" valueType="num">
                                      <p:cBhvr additive="base">
                                        <p:cTn id="7"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additive="base">
                                        <p:cTn id="1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Raster Graphics</a:t>
            </a:r>
            <a:endParaRPr lang="en-US" dirty="0"/>
          </a:p>
        </p:txBody>
      </p:sp>
      <p:sp>
        <p:nvSpPr>
          <p:cNvPr id="8" name="Content Placeholder 7"/>
          <p:cNvSpPr>
            <a:spLocks noGrp="1"/>
          </p:cNvSpPr>
          <p:nvPr>
            <p:ph sz="quarter" idx="2"/>
          </p:nvPr>
        </p:nvSpPr>
        <p:spPr>
          <a:xfrm>
            <a:off x="609601" y="1589567"/>
            <a:ext cx="6705599" cy="1699445"/>
          </a:xfrm>
        </p:spPr>
        <p:txBody>
          <a:bodyPr>
            <a:normAutofit fontScale="55000" lnSpcReduction="20000"/>
          </a:bodyPr>
          <a:lstStyle/>
          <a:p>
            <a:pPr marL="0" indent="0">
              <a:buNone/>
            </a:pPr>
            <a:r>
              <a:rPr lang="en-US" sz="3600" dirty="0" smtClean="0"/>
              <a:t>The biggest problem with raster graphics is that you cannot enlarge them any larger than the size they were created at  Because the artwork is made of pixels, when you enlarge it the program guesses where to fill in the pixels in the grid.  That is why when you enlarge a raster graphic it looks jagged.</a:t>
            </a:r>
          </a:p>
          <a:p>
            <a:endParaRPr lang="en-US" sz="3600" dirty="0" smtClean="0"/>
          </a:p>
          <a:p>
            <a:endParaRPr lang="en-US" dirty="0" smtClean="0"/>
          </a:p>
          <a:p>
            <a:endParaRPr lang="en-US" dirty="0"/>
          </a:p>
        </p:txBody>
      </p:sp>
      <p:pic>
        <p:nvPicPr>
          <p:cNvPr id="10" name="Picture 8" descr="Picture 12.pdf                                                 00014AB6Macintosh HD                   B839DDF0:"/>
          <p:cNvPicPr>
            <a:picLocks noChangeAspect="1" noChangeArrowheads="1"/>
          </p:cNvPicPr>
          <p:nvPr/>
        </p:nvPicPr>
        <p:blipFill>
          <a:blip r:embed="rId2" cstate="print">
            <a:lum bright="20000" contrast="38000"/>
          </a:blip>
          <a:srcRect t="14576" b="13999"/>
          <a:stretch>
            <a:fillRect/>
          </a:stretch>
        </p:blipFill>
        <p:spPr bwMode="auto">
          <a:xfrm>
            <a:off x="0" y="3124200"/>
            <a:ext cx="9144000" cy="3733800"/>
          </a:xfrm>
          <a:prstGeom prst="rect">
            <a:avLst/>
          </a:prstGeom>
          <a:noFill/>
        </p:spPr>
      </p:pic>
      <p:sp>
        <p:nvSpPr>
          <p:cNvPr id="15" name="TextBox 14"/>
          <p:cNvSpPr txBox="1"/>
          <p:nvPr/>
        </p:nvSpPr>
        <p:spPr>
          <a:xfrm>
            <a:off x="0" y="2996625"/>
            <a:ext cx="3387466" cy="584775"/>
          </a:xfrm>
          <a:prstGeom prst="rect">
            <a:avLst/>
          </a:prstGeom>
          <a:noFill/>
        </p:spPr>
        <p:txBody>
          <a:bodyPr wrap="none" rtlCol="0">
            <a:spAutoFit/>
          </a:bodyPr>
          <a:lstStyle/>
          <a:p>
            <a:r>
              <a:rPr lang="en-US" sz="3200" b="1" dirty="0" smtClean="0">
                <a:solidFill>
                  <a:schemeClr val="bg1"/>
                </a:solidFill>
              </a:rPr>
              <a:t>The Pixel Close Up</a:t>
            </a:r>
            <a:endParaRPr lang="en-US" sz="3200" b="1" dirty="0">
              <a:solidFill>
                <a:schemeClr val="bg1"/>
              </a:solidFill>
            </a:endParaRPr>
          </a:p>
        </p:txBody>
      </p:sp>
      <p:sp>
        <p:nvSpPr>
          <p:cNvPr id="7" name="Rectangle 6"/>
          <p:cNvSpPr/>
          <p:nvPr/>
        </p:nvSpPr>
        <p:spPr>
          <a:xfrm>
            <a:off x="7391400" y="0"/>
            <a:ext cx="1752600"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543800" y="152400"/>
            <a:ext cx="1371600" cy="4185761"/>
          </a:xfrm>
          <a:prstGeom prst="rect">
            <a:avLst/>
          </a:prstGeom>
        </p:spPr>
        <p:txBody>
          <a:bodyPr wrap="square">
            <a:spAutoFit/>
          </a:bodyPr>
          <a:lstStyle/>
          <a:p>
            <a:pPr lvl="0"/>
            <a:r>
              <a:rPr lang="en-US" sz="1400" b="1" dirty="0" smtClean="0"/>
              <a:t>Objective: </a:t>
            </a:r>
            <a:r>
              <a:rPr lang="en-US" sz="1400" dirty="0" smtClean="0"/>
              <a:t>Students </a:t>
            </a:r>
            <a:r>
              <a:rPr lang="en-US" sz="1400" dirty="0"/>
              <a:t>will describe the difference between print and web documents. </a:t>
            </a:r>
            <a:endParaRPr lang="en-US" sz="1400" dirty="0" smtClean="0"/>
          </a:p>
          <a:p>
            <a:pPr lvl="0"/>
            <a:endParaRPr lang="en-US" sz="1400" dirty="0"/>
          </a:p>
          <a:p>
            <a:pPr lvl="0"/>
            <a:r>
              <a:rPr lang="en-US" sz="1400" b="1" i="1" dirty="0" smtClean="0"/>
              <a:t>Checking for Understanding</a:t>
            </a:r>
            <a:r>
              <a:rPr lang="en-US" sz="1400" dirty="0" smtClean="0"/>
              <a:t>:</a:t>
            </a:r>
          </a:p>
          <a:p>
            <a:pPr lvl="0">
              <a:buFont typeface="+mj-lt"/>
              <a:buAutoNum type="arabicPeriod"/>
            </a:pPr>
            <a:r>
              <a:rPr lang="en-US" sz="1400" dirty="0" smtClean="0"/>
              <a:t> What is the biggest problem with raster graphics?</a:t>
            </a:r>
          </a:p>
          <a:p>
            <a:pPr lvl="0">
              <a:buFont typeface="+mj-lt"/>
              <a:buAutoNum type="arabicPeriod"/>
            </a:pPr>
            <a:endParaRPr lang="en-US" sz="1400" dirty="0"/>
          </a:p>
          <a:p>
            <a:pPr lvl="0">
              <a:buFont typeface="+mj-lt"/>
              <a:buAutoNum type="arabicPeriod"/>
            </a:pPr>
            <a:r>
              <a:rPr lang="en-US" sz="1400" dirty="0" smtClean="0"/>
              <a:t>Why is enlarging a raster graphic a problem?</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p:cNvGraphicFramePr>
            <a:graphicFrameLocks noChangeAspect="1"/>
          </p:cNvGraphicFramePr>
          <p:nvPr>
            <p:extLst>
              <p:ext uri="{D42A27DB-BD31-4B8C-83A1-F6EECF244321}">
                <p14:modId xmlns:p14="http://schemas.microsoft.com/office/powerpoint/2010/main" val="383011268"/>
              </p:ext>
            </p:extLst>
          </p:nvPr>
        </p:nvGraphicFramePr>
        <p:xfrm>
          <a:off x="-685800" y="3124200"/>
          <a:ext cx="7739063" cy="3571875"/>
        </p:xfrm>
        <a:graphic>
          <a:graphicData uri="http://schemas.openxmlformats.org/presentationml/2006/ole">
            <mc:AlternateContent xmlns:mc="http://schemas.openxmlformats.org/markup-compatibility/2006">
              <mc:Choice xmlns:v="urn:schemas-microsoft-com:vml" Requires="v">
                <p:oleObj spid="_x0000_s4110" name="Acrobat Document" r:id="rId3" imgW="8917200" imgH="4115520" progId="AcroExch.Document.7">
                  <p:embed/>
                </p:oleObj>
              </mc:Choice>
              <mc:Fallback>
                <p:oleObj name="Acrobat Document" r:id="rId3" imgW="8917200" imgH="4115520" progId="AcroExch.Document.7">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124200"/>
                        <a:ext cx="7739063" cy="3571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p:nvPr>
        </p:nvSpPr>
        <p:spPr/>
        <p:txBody>
          <a:bodyPr/>
          <a:lstStyle/>
          <a:p>
            <a:r>
              <a:rPr lang="en-US" dirty="0" smtClean="0"/>
              <a:t>Vector Graphics</a:t>
            </a:r>
            <a:endParaRPr lang="en-US" dirty="0"/>
          </a:p>
        </p:txBody>
      </p:sp>
      <p:sp>
        <p:nvSpPr>
          <p:cNvPr id="18" name="Text Placeholder 17"/>
          <p:cNvSpPr>
            <a:spLocks noGrp="1"/>
          </p:cNvSpPr>
          <p:nvPr>
            <p:ph type="body" idx="2"/>
          </p:nvPr>
        </p:nvSpPr>
        <p:spPr>
          <a:xfrm>
            <a:off x="609600" y="1752600"/>
            <a:ext cx="1600200" cy="2209800"/>
          </a:xfrm>
        </p:spPr>
        <p:txBody>
          <a:bodyPr>
            <a:normAutofit lnSpcReduction="10000"/>
          </a:bodyPr>
          <a:lstStyle/>
          <a:p>
            <a:r>
              <a:rPr lang="en-US" dirty="0" smtClean="0"/>
              <a:t>The main program you will use that creates Vector Graphics is Adobe Illustrator.</a:t>
            </a:r>
          </a:p>
          <a:p>
            <a:endParaRPr lang="en-US" dirty="0"/>
          </a:p>
        </p:txBody>
      </p:sp>
      <p:sp>
        <p:nvSpPr>
          <p:cNvPr id="7" name="Content Placeholder 6"/>
          <p:cNvSpPr>
            <a:spLocks noGrp="1"/>
          </p:cNvSpPr>
          <p:nvPr>
            <p:ph sz="quarter" idx="1"/>
          </p:nvPr>
        </p:nvSpPr>
        <p:spPr>
          <a:xfrm>
            <a:off x="2362200" y="1752600"/>
            <a:ext cx="4876800" cy="2286000"/>
          </a:xfrm>
        </p:spPr>
        <p:txBody>
          <a:bodyPr>
            <a:normAutofit fontScale="77500" lnSpcReduction="20000"/>
          </a:bodyPr>
          <a:lstStyle/>
          <a:p>
            <a:r>
              <a:rPr lang="en-US" sz="2400" b="1" dirty="0" smtClean="0">
                <a:solidFill>
                  <a:schemeClr val="accent2"/>
                </a:solidFill>
              </a:rPr>
              <a:t>Vector graphics</a:t>
            </a:r>
            <a:r>
              <a:rPr lang="en-US" sz="2400" dirty="0" smtClean="0">
                <a:solidFill>
                  <a:schemeClr val="accent2"/>
                </a:solidFill>
              </a:rPr>
              <a:t> </a:t>
            </a:r>
            <a:r>
              <a:rPr lang="en-US" sz="2400" dirty="0" smtClean="0"/>
              <a:t>are composed of paths.  These paths are created by mathematical relationships that describe the  points and the paths that make up the image.</a:t>
            </a:r>
          </a:p>
          <a:p>
            <a:r>
              <a:rPr lang="en-US" sz="2400" dirty="0" smtClean="0"/>
              <a:t>Vector graphics are best suited for page layout, type, line art, and illustrations. The main benefit of vector graphics is that they can be enlarged to any size and still display exactly as they were drawn.  </a:t>
            </a:r>
          </a:p>
          <a:p>
            <a:endParaRPr lang="en-US" sz="2400" dirty="0" smtClean="0"/>
          </a:p>
        </p:txBody>
      </p:sp>
      <p:sp>
        <p:nvSpPr>
          <p:cNvPr id="8" name="Rectangle 7"/>
          <p:cNvSpPr/>
          <p:nvPr/>
        </p:nvSpPr>
        <p:spPr>
          <a:xfrm>
            <a:off x="7391400" y="0"/>
            <a:ext cx="1752600"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543800" y="152400"/>
            <a:ext cx="1371600" cy="5909310"/>
          </a:xfrm>
          <a:prstGeom prst="rect">
            <a:avLst/>
          </a:prstGeom>
        </p:spPr>
        <p:txBody>
          <a:bodyPr wrap="square">
            <a:spAutoFit/>
          </a:bodyPr>
          <a:lstStyle/>
          <a:p>
            <a:pPr lvl="0"/>
            <a:r>
              <a:rPr lang="en-US" sz="1400" b="1" dirty="0" smtClean="0"/>
              <a:t>Objective: </a:t>
            </a:r>
            <a:r>
              <a:rPr lang="en-US" sz="1400" dirty="0" smtClean="0"/>
              <a:t>Students </a:t>
            </a:r>
            <a:r>
              <a:rPr lang="en-US" sz="1400" dirty="0"/>
              <a:t>will describe the difference between print and web documents. </a:t>
            </a:r>
            <a:endParaRPr lang="en-US" sz="1400" dirty="0" smtClean="0"/>
          </a:p>
          <a:p>
            <a:pPr lvl="0"/>
            <a:endParaRPr lang="en-US" sz="1400" dirty="0"/>
          </a:p>
          <a:p>
            <a:pPr lvl="0"/>
            <a:r>
              <a:rPr lang="en-US" sz="1400" b="1" i="1" dirty="0" smtClean="0"/>
              <a:t>Checking for Understanding</a:t>
            </a:r>
            <a:r>
              <a:rPr lang="en-US" sz="1400" dirty="0" smtClean="0"/>
              <a:t>:</a:t>
            </a:r>
          </a:p>
          <a:p>
            <a:pPr lvl="0">
              <a:buFont typeface="+mj-lt"/>
              <a:buAutoNum type="arabicPeriod"/>
            </a:pPr>
            <a:r>
              <a:rPr lang="en-US" sz="1400" dirty="0" smtClean="0"/>
              <a:t> What are vector graphics composed of? </a:t>
            </a:r>
          </a:p>
          <a:p>
            <a:pPr lvl="0">
              <a:buFont typeface="+mj-lt"/>
              <a:buAutoNum type="arabicPeriod"/>
            </a:pPr>
            <a:endParaRPr lang="en-US" sz="1400" dirty="0"/>
          </a:p>
          <a:p>
            <a:pPr lvl="0">
              <a:buFont typeface="+mj-lt"/>
              <a:buAutoNum type="arabicPeriod"/>
            </a:pPr>
            <a:r>
              <a:rPr lang="en-US" sz="1400" dirty="0" smtClean="0"/>
              <a:t> What are the best uses for vector graphics?</a:t>
            </a:r>
          </a:p>
          <a:p>
            <a:pPr lvl="0">
              <a:buFont typeface="+mj-lt"/>
              <a:buAutoNum type="arabicPeriod"/>
            </a:pPr>
            <a:endParaRPr lang="en-US" sz="1400" dirty="0"/>
          </a:p>
          <a:p>
            <a:pPr lvl="0">
              <a:buFont typeface="+mj-lt"/>
              <a:buAutoNum type="arabicPeriod"/>
            </a:pPr>
            <a:r>
              <a:rPr lang="en-US" sz="1400" dirty="0" smtClean="0"/>
              <a:t>What is the main benefit of vector graphics?</a:t>
            </a:r>
          </a:p>
          <a:p>
            <a:pPr lvl="0">
              <a:buFont typeface="+mj-lt"/>
              <a:buAutoNum type="arabicPeriod"/>
            </a:pPr>
            <a:endParaRPr lang="en-US" sz="1400" dirty="0"/>
          </a:p>
          <a:p>
            <a:pPr lvl="0">
              <a:buFont typeface="+mj-lt"/>
              <a:buAutoNum type="arabicPeriod"/>
            </a:pPr>
            <a:r>
              <a:rPr lang="en-US" sz="1400" dirty="0" smtClean="0"/>
              <a:t>What program would you use to create vector graphics?</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anim calcmode="lin" valueType="num">
                                      <p:cBhvr additive="base">
                                        <p:cTn id="7"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8">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 calcmode="lin" valueType="num">
                                      <p:cBhvr additive="base">
                                        <p:cTn id="1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Main File Types</a:t>
            </a:r>
            <a:endParaRPr lang="en-US" dirty="0"/>
          </a:p>
        </p:txBody>
      </p:sp>
      <p:sp>
        <p:nvSpPr>
          <p:cNvPr id="4" name="Content Placeholder 3"/>
          <p:cNvSpPr>
            <a:spLocks noGrp="1"/>
          </p:cNvSpPr>
          <p:nvPr>
            <p:ph sz="quarter" idx="1"/>
          </p:nvPr>
        </p:nvSpPr>
        <p:spPr>
          <a:xfrm>
            <a:off x="612648" y="1524000"/>
            <a:ext cx="6778752" cy="6172200"/>
          </a:xfrm>
        </p:spPr>
        <p:txBody>
          <a:bodyPr>
            <a:normAutofit fontScale="32500" lnSpcReduction="20000"/>
          </a:bodyPr>
          <a:lstStyle/>
          <a:p>
            <a:pPr marL="171450" indent="-171450">
              <a:lnSpc>
                <a:spcPct val="120000"/>
              </a:lnSpc>
              <a:buNone/>
            </a:pPr>
            <a:r>
              <a:rPr lang="en-US" sz="4300" b="1" dirty="0" smtClean="0"/>
              <a:t>There are several different file types that you can save your work in. </a:t>
            </a:r>
            <a:endParaRPr lang="en-US" b="1" dirty="0"/>
          </a:p>
          <a:p>
            <a:pPr marL="171450" indent="-171450">
              <a:lnSpc>
                <a:spcPct val="120000"/>
              </a:lnSpc>
              <a:spcBef>
                <a:spcPts val="0"/>
              </a:spcBef>
              <a:buNone/>
            </a:pPr>
            <a:r>
              <a:rPr lang="en-US" sz="5500" b="1" dirty="0" smtClean="0">
                <a:solidFill>
                  <a:schemeClr val="accent2"/>
                </a:solidFill>
              </a:rPr>
              <a:t>Native File Formats </a:t>
            </a:r>
            <a:r>
              <a:rPr lang="en-US" b="1" dirty="0" smtClean="0"/>
              <a:t/>
            </a:r>
            <a:br>
              <a:rPr lang="en-US" b="1" dirty="0" smtClean="0"/>
            </a:br>
            <a:r>
              <a:rPr lang="en-US" sz="3400" dirty="0" smtClean="0"/>
              <a:t>These formats are meant to save them in the program’s native format for work in the program only.  When you want to publish the file you will want to save it as another file type. </a:t>
            </a:r>
            <a:endParaRPr lang="en-US" sz="3400" dirty="0"/>
          </a:p>
          <a:p>
            <a:pPr marL="171450" lvl="1" indent="-171450">
              <a:lnSpc>
                <a:spcPct val="120000"/>
              </a:lnSpc>
            </a:pPr>
            <a:r>
              <a:rPr lang="en-US" sz="3400" b="1" dirty="0" smtClean="0"/>
              <a:t>Adobe Illustrator (.ai): </a:t>
            </a:r>
            <a:r>
              <a:rPr lang="en-US" sz="3400" dirty="0" smtClean="0"/>
              <a:t>This is the standard format to save work files in Adobe Illustrator.  </a:t>
            </a:r>
          </a:p>
          <a:p>
            <a:pPr marL="171450" lvl="1" indent="-171450">
              <a:lnSpc>
                <a:spcPct val="120000"/>
              </a:lnSpc>
            </a:pPr>
            <a:r>
              <a:rPr lang="en-US" sz="3400" b="1" dirty="0"/>
              <a:t>Photoshop (.psd): </a:t>
            </a:r>
            <a:r>
              <a:rPr lang="en-US" sz="3400" dirty="0"/>
              <a:t>This is the standard format to save </a:t>
            </a:r>
            <a:r>
              <a:rPr lang="en-US" sz="3400" dirty="0" smtClean="0"/>
              <a:t>work files </a:t>
            </a:r>
            <a:r>
              <a:rPr lang="en-US" sz="3400" dirty="0"/>
              <a:t>in Adobe </a:t>
            </a:r>
            <a:r>
              <a:rPr lang="en-US" sz="3400" dirty="0" smtClean="0"/>
              <a:t>Photoshop.</a:t>
            </a:r>
            <a:endParaRPr lang="en-US" sz="3400" dirty="0"/>
          </a:p>
          <a:p>
            <a:pPr marL="171450" indent="-171450">
              <a:lnSpc>
                <a:spcPct val="120000"/>
              </a:lnSpc>
              <a:buNone/>
            </a:pPr>
            <a:r>
              <a:rPr lang="en-US" sz="4900" b="1" dirty="0" smtClean="0">
                <a:solidFill>
                  <a:schemeClr val="accent2"/>
                </a:solidFill>
              </a:rPr>
              <a:t>Vector Based Formats</a:t>
            </a:r>
          </a:p>
          <a:p>
            <a:pPr marL="171450" lvl="1" indent="-171450">
              <a:lnSpc>
                <a:spcPct val="120000"/>
              </a:lnSpc>
              <a:spcBef>
                <a:spcPts val="0"/>
              </a:spcBef>
            </a:pPr>
            <a:r>
              <a:rPr lang="en-US" sz="3400" dirty="0" smtClean="0"/>
              <a:t> </a:t>
            </a:r>
            <a:r>
              <a:rPr lang="en-US" sz="3400" b="1" dirty="0" smtClean="0"/>
              <a:t>Encapsulated PostScript (.eps): </a:t>
            </a:r>
            <a:r>
              <a:rPr lang="en-US" sz="3400" dirty="0" smtClean="0"/>
              <a:t>This is the next best choice for saving vector graphics.  The EPS format will maintain the mathematical descriptions of your file.  EPS files are supported by most graphics applications.  It is best to use EPS files for illustrations because they can be reproduced at any size or resolution and display exactly as they were drawn. </a:t>
            </a:r>
          </a:p>
          <a:p>
            <a:pPr marL="171450" indent="-171450">
              <a:lnSpc>
                <a:spcPct val="120000"/>
              </a:lnSpc>
              <a:buNone/>
            </a:pPr>
            <a:r>
              <a:rPr lang="en-US" sz="4900" b="1" dirty="0" smtClean="0">
                <a:solidFill>
                  <a:schemeClr val="accent2"/>
                </a:solidFill>
              </a:rPr>
              <a:t>Raster Based Formats</a:t>
            </a:r>
            <a:endParaRPr lang="en-US" sz="4900" b="1" dirty="0">
              <a:solidFill>
                <a:schemeClr val="accent2"/>
              </a:solidFill>
            </a:endParaRPr>
          </a:p>
          <a:p>
            <a:pPr marL="171450" lvl="1" indent="-171450">
              <a:lnSpc>
                <a:spcPct val="120000"/>
              </a:lnSpc>
            </a:pPr>
            <a:r>
              <a:rPr lang="en-US" sz="3400" b="1" dirty="0" smtClean="0"/>
              <a:t>JPEG (.jpg): </a:t>
            </a:r>
            <a:r>
              <a:rPr lang="en-US" sz="3400" dirty="0" smtClean="0"/>
              <a:t>Joint Photographic Experts Groups.  This format is used for photographic (continuous tone) images.  The JPEG format also uses compression for smaller files and faster downloads. </a:t>
            </a:r>
          </a:p>
          <a:p>
            <a:pPr marL="171450" lvl="1" indent="-171450">
              <a:lnSpc>
                <a:spcPct val="120000"/>
              </a:lnSpc>
            </a:pPr>
            <a:r>
              <a:rPr lang="en-US" sz="3400" b="1" dirty="0" smtClean="0"/>
              <a:t>Graphics Interchange Format (.gif): </a:t>
            </a:r>
            <a:r>
              <a:rPr lang="en-US" sz="3400" dirty="0" smtClean="0"/>
              <a:t>This format is used mainly for compressing images to smaller size so they can be downloaded faster.  This format is mainly used for images on the internet.  The GIF format uses a fixed color palette limited to 256 colors or less. </a:t>
            </a:r>
          </a:p>
          <a:p>
            <a:pPr marL="171450" lvl="1" indent="-171450">
              <a:lnSpc>
                <a:spcPct val="120000"/>
              </a:lnSpc>
            </a:pPr>
            <a:r>
              <a:rPr lang="en-US" sz="3400" b="1" dirty="0" smtClean="0"/>
              <a:t>Tagged-Image File Format (.tiff): </a:t>
            </a:r>
            <a:r>
              <a:rPr lang="en-US" sz="3400" dirty="0" smtClean="0"/>
              <a:t> This file format is used for bitmap images only.  It is supported by almost all graphics programs. </a:t>
            </a:r>
          </a:p>
          <a:p>
            <a:pPr marL="171450" indent="-171450">
              <a:lnSpc>
                <a:spcPct val="120000"/>
              </a:lnSpc>
              <a:buNone/>
            </a:pPr>
            <a:r>
              <a:rPr lang="en-US" sz="4900" b="1" dirty="0" smtClean="0">
                <a:solidFill>
                  <a:schemeClr val="accent2"/>
                </a:solidFill>
              </a:rPr>
              <a:t>Multipurpose Formats</a:t>
            </a:r>
            <a:endParaRPr lang="en-US" sz="4900" b="1" dirty="0">
              <a:solidFill>
                <a:schemeClr val="accent2"/>
              </a:solidFill>
            </a:endParaRPr>
          </a:p>
          <a:p>
            <a:pPr marL="171450" lvl="1" indent="-171450">
              <a:lnSpc>
                <a:spcPct val="120000"/>
              </a:lnSpc>
            </a:pPr>
            <a:r>
              <a:rPr lang="en-US" sz="3400" b="1" dirty="0" smtClean="0"/>
              <a:t>Portable </a:t>
            </a:r>
            <a:r>
              <a:rPr lang="en-US" sz="3400" b="1" dirty="0"/>
              <a:t>Document Format (.pdf): </a:t>
            </a:r>
            <a:r>
              <a:rPr lang="en-US" sz="3400" dirty="0"/>
              <a:t>The Adobe Portable Document Format is used for publishing electronic documents.  Once a document is saved in this format anyone can open it with the Adobe Acrobat Reader (which can be downloaded for free) without having the program the art was created in and the artwork looks exactly as you created it.  This makes it a great format for transferring files.  </a:t>
            </a:r>
          </a:p>
        </p:txBody>
      </p:sp>
      <p:sp>
        <p:nvSpPr>
          <p:cNvPr id="5" name="Rectangle 4"/>
          <p:cNvSpPr/>
          <p:nvPr/>
        </p:nvSpPr>
        <p:spPr>
          <a:xfrm>
            <a:off x="7391400" y="0"/>
            <a:ext cx="1752600"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7543800" y="152400"/>
            <a:ext cx="1371600" cy="5909310"/>
          </a:xfrm>
          <a:prstGeom prst="rect">
            <a:avLst/>
          </a:prstGeom>
        </p:spPr>
        <p:txBody>
          <a:bodyPr wrap="square">
            <a:spAutoFit/>
          </a:bodyPr>
          <a:lstStyle/>
          <a:p>
            <a:pPr lvl="0"/>
            <a:r>
              <a:rPr lang="en-US" sz="1400" b="1" dirty="0" smtClean="0"/>
              <a:t>Objective: </a:t>
            </a:r>
            <a:r>
              <a:rPr lang="en-US" sz="1400" dirty="0" smtClean="0"/>
              <a:t>Students </a:t>
            </a:r>
            <a:r>
              <a:rPr lang="en-US" sz="1400" dirty="0"/>
              <a:t>will describe the difference between print and web documents. </a:t>
            </a:r>
            <a:endParaRPr lang="en-US" sz="1400" dirty="0" smtClean="0"/>
          </a:p>
          <a:p>
            <a:pPr lvl="0"/>
            <a:endParaRPr lang="en-US" sz="1400" dirty="0"/>
          </a:p>
          <a:p>
            <a:pPr lvl="0"/>
            <a:r>
              <a:rPr lang="en-US" sz="1400" b="1" i="1" dirty="0" smtClean="0"/>
              <a:t>Checking for Understanding</a:t>
            </a:r>
            <a:r>
              <a:rPr lang="en-US" sz="1400" dirty="0" smtClean="0"/>
              <a:t>:</a:t>
            </a:r>
          </a:p>
          <a:p>
            <a:pPr lvl="0">
              <a:buFont typeface="+mj-lt"/>
              <a:buAutoNum type="arabicPeriod"/>
            </a:pPr>
            <a:r>
              <a:rPr lang="en-US" sz="1400" dirty="0" smtClean="0"/>
              <a:t>What is a native file format?</a:t>
            </a:r>
          </a:p>
          <a:p>
            <a:pPr lvl="0">
              <a:buFont typeface="+mj-lt"/>
              <a:buAutoNum type="arabicPeriod"/>
            </a:pPr>
            <a:endParaRPr lang="en-US" sz="1400" dirty="0" smtClean="0"/>
          </a:p>
          <a:p>
            <a:pPr lvl="0">
              <a:buFont typeface="+mj-lt"/>
              <a:buAutoNum type="arabicPeriod"/>
            </a:pPr>
            <a:r>
              <a:rPr lang="en-US" sz="1400" dirty="0"/>
              <a:t> </a:t>
            </a:r>
            <a:r>
              <a:rPr lang="en-US" sz="1400" dirty="0" smtClean="0"/>
              <a:t>Why would you use a native file format?</a:t>
            </a:r>
          </a:p>
          <a:p>
            <a:pPr lvl="0">
              <a:buFont typeface="+mj-lt"/>
              <a:buAutoNum type="arabicPeriod"/>
            </a:pPr>
            <a:endParaRPr lang="en-US" sz="1400" dirty="0"/>
          </a:p>
          <a:p>
            <a:pPr lvl="0">
              <a:buFont typeface="+mj-lt"/>
              <a:buAutoNum type="arabicPeriod"/>
            </a:pPr>
            <a:r>
              <a:rPr lang="en-US" sz="1400" dirty="0" smtClean="0"/>
              <a:t>What is a jpeg? Gif? Tiff? EPS? PDF?</a:t>
            </a:r>
          </a:p>
          <a:p>
            <a:pPr lvl="0">
              <a:buFont typeface="+mj-lt"/>
              <a:buAutoNum type="arabicPeriod"/>
            </a:pPr>
            <a:endParaRPr lang="en-US" sz="1400" dirty="0"/>
          </a:p>
          <a:p>
            <a:pPr lvl="0">
              <a:buFont typeface="+mj-lt"/>
              <a:buAutoNum type="arabicPeriod"/>
            </a:pPr>
            <a:r>
              <a:rPr lang="en-US" sz="1400" dirty="0" smtClean="0"/>
              <a:t>What do you think is the most useful file format?</a:t>
            </a:r>
          </a:p>
          <a:p>
            <a:pPr lvl="0">
              <a:buFont typeface="+mj-lt"/>
              <a:buAutoNum type="arabicPeriod"/>
            </a:pPr>
            <a:endParaRPr lang="en-US" sz="1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1087</TotalTime>
  <Words>1502</Words>
  <Application>Microsoft Office PowerPoint</Application>
  <PresentationFormat>On-screen Show (4:3)</PresentationFormat>
  <Paragraphs>196</Paragraphs>
  <Slides>14</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Median</vt:lpstr>
      <vt:lpstr>Acrobat Document</vt:lpstr>
      <vt:lpstr>Print  </vt:lpstr>
      <vt:lpstr>Objective</vt:lpstr>
      <vt:lpstr>Computer Graphics</vt:lpstr>
      <vt:lpstr>Products of Computer Graphics</vt:lpstr>
      <vt:lpstr>Types of Images</vt:lpstr>
      <vt:lpstr>Raster Graphics</vt:lpstr>
      <vt:lpstr>Raster Graphics</vt:lpstr>
      <vt:lpstr>Vector Graphics</vt:lpstr>
      <vt:lpstr>The Main File Types</vt:lpstr>
      <vt:lpstr>Graphics for Print</vt:lpstr>
      <vt:lpstr>Graphics for Web</vt:lpstr>
      <vt:lpstr>Things to Consider When Printing</vt:lpstr>
      <vt:lpstr>Understanding Color in Graphics</vt:lpstr>
      <vt:lpstr>Wrap Up</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Computer Graphics?</dc:title>
  <dc:creator>Jewels</dc:creator>
  <cp:lastModifiedBy>Julie</cp:lastModifiedBy>
  <cp:revision>31</cp:revision>
  <cp:lastPrinted>2011-12-22T02:31:04Z</cp:lastPrinted>
  <dcterms:created xsi:type="dcterms:W3CDTF">2009-08-03T16:46:10Z</dcterms:created>
  <dcterms:modified xsi:type="dcterms:W3CDTF">2011-12-22T02:47:14Z</dcterms:modified>
</cp:coreProperties>
</file>