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6" r:id="rId2"/>
    <p:sldId id="301" r:id="rId3"/>
    <p:sldId id="291" r:id="rId4"/>
    <p:sldId id="292" r:id="rId5"/>
    <p:sldId id="293" r:id="rId6"/>
    <p:sldId id="294" r:id="rId7"/>
    <p:sldId id="295" r:id="rId8"/>
    <p:sldId id="296" r:id="rId9"/>
    <p:sldId id="300" r:id="rId10"/>
    <p:sldId id="297" r:id="rId11"/>
    <p:sldId id="298" r:id="rId12"/>
    <p:sldId id="299" r:id="rId13"/>
  </p:sldIdLst>
  <p:sldSz cx="9144000" cy="6858000" type="screen4x3"/>
  <p:notesSz cx="68580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441" autoAdjust="0"/>
    <p:restoredTop sz="94671" autoAdjust="0"/>
  </p:normalViewPr>
  <p:slideViewPr>
    <p:cSldViewPr>
      <p:cViewPr>
        <p:scale>
          <a:sx n="75" d="100"/>
          <a:sy n="75" d="100"/>
        </p:scale>
        <p:origin x="-1158" y="282"/>
      </p:cViewPr>
      <p:guideLst>
        <p:guide orient="horz" pos="2160"/>
        <p:guide pos="2880"/>
      </p:guideLst>
    </p:cSldViewPr>
  </p:slideViewPr>
  <p:notesTextViewPr>
    <p:cViewPr>
      <p:scale>
        <a:sx n="100" d="100"/>
        <a:sy n="100" d="100"/>
      </p:scale>
      <p:origin x="0" y="336"/>
    </p:cViewPr>
  </p:notesTextViewPr>
  <p:sorterViewPr>
    <p:cViewPr>
      <p:scale>
        <a:sx n="100" d="100"/>
        <a:sy n="100" d="100"/>
      </p:scale>
      <p:origin x="0" y="0"/>
    </p:cViewPr>
  </p:sorterViewPr>
  <p:notesViewPr>
    <p:cSldViewPr>
      <p:cViewPr>
        <p:scale>
          <a:sx n="90" d="100"/>
          <a:sy n="90" d="100"/>
        </p:scale>
        <p:origin x="-2034" y="1920"/>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80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1804"/>
          </a:xfrm>
          <a:prstGeom prst="rect">
            <a:avLst/>
          </a:prstGeom>
        </p:spPr>
        <p:txBody>
          <a:bodyPr vert="horz" lIns="91440" tIns="45720" rIns="91440" bIns="45720" rtlCol="0"/>
          <a:lstStyle>
            <a:lvl1pPr algn="r">
              <a:defRPr sz="1200"/>
            </a:lvl1pPr>
          </a:lstStyle>
          <a:p>
            <a:fld id="{4E43F29A-65D3-481D-B0EE-C5E9708213F0}" type="datetimeFigureOut">
              <a:rPr lang="en-US" smtClean="0"/>
              <a:pPr/>
              <a:t>12/6/2011</a:t>
            </a:fld>
            <a:endParaRPr lang="en-US" dirty="0"/>
          </a:p>
        </p:txBody>
      </p:sp>
      <p:sp>
        <p:nvSpPr>
          <p:cNvPr id="4" name="Footer Placeholder 3"/>
          <p:cNvSpPr>
            <a:spLocks noGrp="1"/>
          </p:cNvSpPr>
          <p:nvPr>
            <p:ph type="ftr" sz="quarter" idx="2"/>
          </p:nvPr>
        </p:nvSpPr>
        <p:spPr>
          <a:xfrm>
            <a:off x="0" y="8772668"/>
            <a:ext cx="2971800" cy="461804"/>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772668"/>
            <a:ext cx="2971800" cy="461804"/>
          </a:xfrm>
          <a:prstGeom prst="rect">
            <a:avLst/>
          </a:prstGeom>
        </p:spPr>
        <p:txBody>
          <a:bodyPr vert="horz" lIns="91440" tIns="45720" rIns="91440" bIns="45720" rtlCol="0" anchor="b"/>
          <a:lstStyle>
            <a:lvl1pPr algn="r">
              <a:defRPr sz="1200"/>
            </a:lvl1pPr>
          </a:lstStyle>
          <a:p>
            <a:fld id="{D0164D93-51CD-49A8-9AD6-7C12E9733841}" type="slidenum">
              <a:rPr lang="en-US" smtClean="0"/>
              <a:pPr/>
              <a:t>‹#›</a:t>
            </a:fld>
            <a:endParaRPr lang="en-US" dirty="0"/>
          </a:p>
        </p:txBody>
      </p:sp>
    </p:spTree>
    <p:extLst>
      <p:ext uri="{BB962C8B-B14F-4D97-AF65-F5344CB8AC3E}">
        <p14:creationId xmlns:p14="http://schemas.microsoft.com/office/powerpoint/2010/main" val="18179892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80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1804"/>
          </a:xfrm>
          <a:prstGeom prst="rect">
            <a:avLst/>
          </a:prstGeom>
        </p:spPr>
        <p:txBody>
          <a:bodyPr vert="horz" lIns="91440" tIns="45720" rIns="91440" bIns="45720" rtlCol="0"/>
          <a:lstStyle>
            <a:lvl1pPr algn="r">
              <a:defRPr sz="1200"/>
            </a:lvl1pPr>
          </a:lstStyle>
          <a:p>
            <a:fld id="{A5ED86BB-6630-421A-80D8-D8476E53AB3F}" type="datetimeFigureOut">
              <a:rPr lang="en-US" smtClean="0"/>
              <a:pPr/>
              <a:t>12/6/2011</a:t>
            </a:fld>
            <a:endParaRPr lang="en-US" dirty="0"/>
          </a:p>
        </p:txBody>
      </p:sp>
      <p:sp>
        <p:nvSpPr>
          <p:cNvPr id="4" name="Slide Image Placeholder 3"/>
          <p:cNvSpPr>
            <a:spLocks noGrp="1" noRot="1" noChangeAspect="1"/>
          </p:cNvSpPr>
          <p:nvPr>
            <p:ph type="sldImg" idx="2"/>
          </p:nvPr>
        </p:nvSpPr>
        <p:spPr>
          <a:xfrm>
            <a:off x="1120775" y="692150"/>
            <a:ext cx="4616450" cy="34639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87136"/>
            <a:ext cx="5486400" cy="415623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2971800" cy="46180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772668"/>
            <a:ext cx="2971800" cy="461804"/>
          </a:xfrm>
          <a:prstGeom prst="rect">
            <a:avLst/>
          </a:prstGeom>
        </p:spPr>
        <p:txBody>
          <a:bodyPr vert="horz" lIns="91440" tIns="45720" rIns="91440" bIns="45720" rtlCol="0" anchor="b"/>
          <a:lstStyle>
            <a:lvl1pPr algn="r">
              <a:defRPr sz="1200"/>
            </a:lvl1pPr>
          </a:lstStyle>
          <a:p>
            <a:fld id="{524CBD69-DE65-47A6-BB76-3FDFF0395292}" type="slidenum">
              <a:rPr lang="en-US" smtClean="0"/>
              <a:pPr/>
              <a:t>‹#›</a:t>
            </a:fld>
            <a:endParaRPr lang="en-US" dirty="0"/>
          </a:p>
        </p:txBody>
      </p:sp>
    </p:spTree>
    <p:extLst>
      <p:ext uri="{BB962C8B-B14F-4D97-AF65-F5344CB8AC3E}">
        <p14:creationId xmlns:p14="http://schemas.microsoft.com/office/powerpoint/2010/main" val="2565478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4CBD69-DE65-47A6-BB76-3FDFF0395292}" type="slidenum">
              <a:rPr lang="en-US" smtClean="0"/>
              <a:pPr/>
              <a:t>1</a:t>
            </a:fld>
            <a:endParaRPr lang="en-US" dirty="0"/>
          </a:p>
        </p:txBody>
      </p:sp>
    </p:spTree>
    <p:extLst>
      <p:ext uri="{BB962C8B-B14F-4D97-AF65-F5344CB8AC3E}">
        <p14:creationId xmlns:p14="http://schemas.microsoft.com/office/powerpoint/2010/main" val="35256995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a:t>Describe </a:t>
            </a:r>
            <a:r>
              <a:rPr lang="en-US" sz="1800" dirty="0" smtClean="0"/>
              <a:t>ways to align type and what leading is.</a:t>
            </a:r>
          </a:p>
          <a:p>
            <a:endParaRPr lang="en-US" sz="1800" dirty="0"/>
          </a:p>
          <a:p>
            <a:r>
              <a:rPr lang="en-US" sz="1800" dirty="0"/>
              <a:t>CFU: </a:t>
            </a:r>
          </a:p>
          <a:p>
            <a:r>
              <a:rPr lang="en-US" sz="1800" dirty="0" smtClean="0"/>
              <a:t>What are the different ways to align type?</a:t>
            </a:r>
          </a:p>
          <a:p>
            <a:r>
              <a:rPr lang="en-US" sz="1800" dirty="0" smtClean="0"/>
              <a:t>What alignment type do you see the most in print?</a:t>
            </a:r>
          </a:p>
          <a:p>
            <a:r>
              <a:rPr lang="en-US" sz="1800" dirty="0" smtClean="0"/>
              <a:t>What is leading?</a:t>
            </a:r>
            <a:endParaRPr lang="en-US" sz="1800" dirty="0"/>
          </a:p>
          <a:p>
            <a:endParaRPr lang="en-US" sz="1800" dirty="0"/>
          </a:p>
        </p:txBody>
      </p:sp>
      <p:sp>
        <p:nvSpPr>
          <p:cNvPr id="4" name="Slide Number Placeholder 3"/>
          <p:cNvSpPr>
            <a:spLocks noGrp="1"/>
          </p:cNvSpPr>
          <p:nvPr>
            <p:ph type="sldNum" sz="quarter" idx="10"/>
          </p:nvPr>
        </p:nvSpPr>
        <p:spPr/>
        <p:txBody>
          <a:bodyPr/>
          <a:lstStyle/>
          <a:p>
            <a:fld id="{524CBD69-DE65-47A6-BB76-3FDFF0395292}" type="slidenum">
              <a:rPr lang="en-US" smtClean="0"/>
              <a:pPr/>
              <a:t>10</a:t>
            </a:fld>
            <a:endParaRPr lang="en-US" dirty="0"/>
          </a:p>
        </p:txBody>
      </p:sp>
    </p:spTree>
    <p:extLst>
      <p:ext uri="{BB962C8B-B14F-4D97-AF65-F5344CB8AC3E}">
        <p14:creationId xmlns:p14="http://schemas.microsoft.com/office/powerpoint/2010/main" val="33858337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a:t>Describe to </a:t>
            </a:r>
            <a:r>
              <a:rPr lang="en-US" sz="1800" dirty="0" smtClean="0"/>
              <a:t>students what line length is. </a:t>
            </a:r>
            <a:endParaRPr lang="en-US" sz="1800" dirty="0"/>
          </a:p>
          <a:p>
            <a:endParaRPr lang="en-US" sz="1800" dirty="0"/>
          </a:p>
          <a:p>
            <a:r>
              <a:rPr lang="en-US" sz="1800" dirty="0"/>
              <a:t>CFU: </a:t>
            </a:r>
          </a:p>
          <a:p>
            <a:r>
              <a:rPr lang="en-US" sz="1800" dirty="0" smtClean="0"/>
              <a:t>What is line length?</a:t>
            </a:r>
          </a:p>
          <a:p>
            <a:r>
              <a:rPr lang="en-US" sz="1800" dirty="0" smtClean="0"/>
              <a:t>How does line length affect readability?</a:t>
            </a:r>
            <a:endParaRPr lang="en-US" sz="1800" dirty="0"/>
          </a:p>
          <a:p>
            <a:endParaRPr lang="en-US" sz="1800" dirty="0"/>
          </a:p>
        </p:txBody>
      </p:sp>
      <p:sp>
        <p:nvSpPr>
          <p:cNvPr id="4" name="Slide Number Placeholder 3"/>
          <p:cNvSpPr>
            <a:spLocks noGrp="1"/>
          </p:cNvSpPr>
          <p:nvPr>
            <p:ph type="sldNum" sz="quarter" idx="10"/>
          </p:nvPr>
        </p:nvSpPr>
        <p:spPr/>
        <p:txBody>
          <a:bodyPr/>
          <a:lstStyle/>
          <a:p>
            <a:fld id="{524CBD69-DE65-47A6-BB76-3FDFF0395292}"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t>For independent practice have students pick a word that shows an emotion then give them 10-20 minutes to type the word in Adobe Illustrator and have them adjust kerning, leading, tracking and typestyle to represent the meaning of the word.</a:t>
            </a:r>
            <a:endParaRPr lang="en-US" sz="1800" dirty="0"/>
          </a:p>
        </p:txBody>
      </p:sp>
      <p:sp>
        <p:nvSpPr>
          <p:cNvPr id="4" name="Slide Number Placeholder 3"/>
          <p:cNvSpPr>
            <a:spLocks noGrp="1"/>
          </p:cNvSpPr>
          <p:nvPr>
            <p:ph type="sldNum" sz="quarter" idx="10"/>
          </p:nvPr>
        </p:nvSpPr>
        <p:spPr/>
        <p:txBody>
          <a:bodyPr/>
          <a:lstStyle/>
          <a:p>
            <a:fld id="{524CBD69-DE65-47A6-BB76-3FDFF0395292}" type="slidenum">
              <a:rPr lang="en-US" smtClean="0"/>
              <a:pPr/>
              <a:t>12</a:t>
            </a:fld>
            <a:endParaRPr lang="en-US" dirty="0"/>
          </a:p>
        </p:txBody>
      </p:sp>
    </p:spTree>
    <p:extLst>
      <p:ext uri="{BB962C8B-B14F-4D97-AF65-F5344CB8AC3E}">
        <p14:creationId xmlns:p14="http://schemas.microsoft.com/office/powerpoint/2010/main" val="2081831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t>Introduce PowerPoint to students  and talk to them about why teachers use typography.  </a:t>
            </a:r>
          </a:p>
          <a:p>
            <a:endParaRPr lang="en-US" sz="1800" dirty="0"/>
          </a:p>
          <a:p>
            <a:r>
              <a:rPr lang="en-US" sz="1800" dirty="0" smtClean="0"/>
              <a:t>CFU: Why do designers use typography?</a:t>
            </a:r>
          </a:p>
          <a:p>
            <a:r>
              <a:rPr lang="en-US" sz="1800" dirty="0" smtClean="0"/>
              <a:t>What are some good examples of typography that you have seen on </a:t>
            </a:r>
            <a:r>
              <a:rPr lang="en-US" sz="1800" dirty="0" err="1" smtClean="0"/>
              <a:t>tv</a:t>
            </a:r>
            <a:r>
              <a:rPr lang="en-US" sz="1800" dirty="0" smtClean="0"/>
              <a:t>, posters, print, logos, magazines, etc.?</a:t>
            </a:r>
          </a:p>
          <a:p>
            <a:r>
              <a:rPr lang="en-US" sz="1800" dirty="0" smtClean="0"/>
              <a:t>What did you like about those examples?</a:t>
            </a:r>
            <a:endParaRPr lang="en-US" sz="1800" dirty="0"/>
          </a:p>
        </p:txBody>
      </p:sp>
      <p:sp>
        <p:nvSpPr>
          <p:cNvPr id="4" name="Slide Number Placeholder 3"/>
          <p:cNvSpPr>
            <a:spLocks noGrp="1"/>
          </p:cNvSpPr>
          <p:nvPr>
            <p:ph type="sldNum" sz="quarter" idx="10"/>
          </p:nvPr>
        </p:nvSpPr>
        <p:spPr/>
        <p:txBody>
          <a:bodyPr/>
          <a:lstStyle/>
          <a:p>
            <a:fld id="{524CBD69-DE65-47A6-BB76-3FDFF0395292}" type="slidenum">
              <a:rPr lang="en-US" smtClean="0"/>
              <a:pPr/>
              <a:t>2</a:t>
            </a:fld>
            <a:endParaRPr lang="en-US" dirty="0"/>
          </a:p>
        </p:txBody>
      </p:sp>
    </p:spTree>
    <p:extLst>
      <p:ext uri="{BB962C8B-B14F-4D97-AF65-F5344CB8AC3E}">
        <p14:creationId xmlns:p14="http://schemas.microsoft.com/office/powerpoint/2010/main" val="2587527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t>Describe what fonts are to students. Then talk about what the two main font styles are:</a:t>
            </a:r>
          </a:p>
          <a:p>
            <a:endParaRPr lang="en-US" sz="1800" dirty="0"/>
          </a:p>
          <a:p>
            <a:r>
              <a:rPr lang="en-US" sz="1800" dirty="0" smtClean="0"/>
              <a:t>CFU: </a:t>
            </a:r>
          </a:p>
          <a:p>
            <a:r>
              <a:rPr lang="en-US" sz="1800" dirty="0" smtClean="0"/>
              <a:t>What are fonts?</a:t>
            </a:r>
          </a:p>
          <a:p>
            <a:r>
              <a:rPr lang="en-US" sz="1800" dirty="0" smtClean="0"/>
              <a:t>What are the two main types of fonts?</a:t>
            </a:r>
          </a:p>
          <a:p>
            <a:endParaRPr lang="en-US" sz="1800" dirty="0"/>
          </a:p>
        </p:txBody>
      </p:sp>
      <p:sp>
        <p:nvSpPr>
          <p:cNvPr id="4" name="Slide Number Placeholder 3"/>
          <p:cNvSpPr>
            <a:spLocks noGrp="1"/>
          </p:cNvSpPr>
          <p:nvPr>
            <p:ph type="sldNum" sz="quarter" idx="10"/>
          </p:nvPr>
        </p:nvSpPr>
        <p:spPr/>
        <p:txBody>
          <a:bodyPr/>
          <a:lstStyle/>
          <a:p>
            <a:fld id="{524CBD69-DE65-47A6-BB76-3FDFF0395292}" type="slidenum">
              <a:rPr lang="en-US" smtClean="0"/>
              <a:pPr/>
              <a:t>3</a:t>
            </a:fld>
            <a:endParaRPr lang="en-US" dirty="0"/>
          </a:p>
        </p:txBody>
      </p:sp>
    </p:spTree>
    <p:extLst>
      <p:ext uri="{BB962C8B-B14F-4D97-AF65-F5344CB8AC3E}">
        <p14:creationId xmlns:p14="http://schemas.microsoft.com/office/powerpoint/2010/main" val="2615099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t>Describe the two types of fonts: Serif and Sans Serif. </a:t>
            </a:r>
          </a:p>
          <a:p>
            <a:endParaRPr lang="en-US" sz="1800" dirty="0"/>
          </a:p>
          <a:p>
            <a:endParaRPr lang="en-US" sz="1800" dirty="0"/>
          </a:p>
          <a:p>
            <a:r>
              <a:rPr lang="en-US" sz="1800" dirty="0"/>
              <a:t>CFU: </a:t>
            </a:r>
          </a:p>
          <a:p>
            <a:r>
              <a:rPr lang="en-US" sz="1800" dirty="0" smtClean="0"/>
              <a:t>Describe a Serif font.</a:t>
            </a:r>
          </a:p>
          <a:p>
            <a:r>
              <a:rPr lang="en-US" sz="1800" dirty="0" smtClean="0"/>
              <a:t>Describe a Sans Serif font.</a:t>
            </a:r>
          </a:p>
          <a:p>
            <a:r>
              <a:rPr lang="en-US" sz="1800" dirty="0" smtClean="0"/>
              <a:t>What is the difference between a Serif and Sans Serif font?</a:t>
            </a:r>
          </a:p>
          <a:p>
            <a:endParaRPr lang="en-US" sz="1800" dirty="0"/>
          </a:p>
          <a:p>
            <a:r>
              <a:rPr lang="en-US" sz="1800" dirty="0" smtClean="0"/>
              <a:t>Tip: If you have a white board, chalk board or smart board choose random volunteers to come up and draw an example of a Serif or Sans Serif font. </a:t>
            </a:r>
            <a:endParaRPr lang="en-US" sz="1800" dirty="0"/>
          </a:p>
          <a:p>
            <a:endParaRPr lang="en-US" dirty="0"/>
          </a:p>
        </p:txBody>
      </p:sp>
      <p:sp>
        <p:nvSpPr>
          <p:cNvPr id="4" name="Slide Number Placeholder 3"/>
          <p:cNvSpPr>
            <a:spLocks noGrp="1"/>
          </p:cNvSpPr>
          <p:nvPr>
            <p:ph type="sldNum" sz="quarter" idx="10"/>
          </p:nvPr>
        </p:nvSpPr>
        <p:spPr/>
        <p:txBody>
          <a:bodyPr/>
          <a:lstStyle/>
          <a:p>
            <a:fld id="{524CBD69-DE65-47A6-BB76-3FDFF0395292}" type="slidenum">
              <a:rPr lang="en-US" smtClean="0"/>
              <a:pPr/>
              <a:t>4</a:t>
            </a:fld>
            <a:endParaRPr lang="en-US" dirty="0"/>
          </a:p>
        </p:txBody>
      </p:sp>
    </p:spTree>
    <p:extLst>
      <p:ext uri="{BB962C8B-B14F-4D97-AF65-F5344CB8AC3E}">
        <p14:creationId xmlns:p14="http://schemas.microsoft.com/office/powerpoint/2010/main" val="2535741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t>Describe to students the different type of specialized fonts. </a:t>
            </a:r>
            <a:endParaRPr lang="en-US" sz="1800" dirty="0"/>
          </a:p>
          <a:p>
            <a:endParaRPr lang="en-US" sz="1800" dirty="0"/>
          </a:p>
          <a:p>
            <a:r>
              <a:rPr lang="en-US" sz="1800" dirty="0"/>
              <a:t>CFU: </a:t>
            </a:r>
          </a:p>
          <a:p>
            <a:r>
              <a:rPr lang="en-US" sz="1800" dirty="0" smtClean="0"/>
              <a:t>Describe what a script font is.  Give an example of where you would see this type of font. </a:t>
            </a:r>
          </a:p>
          <a:p>
            <a:r>
              <a:rPr lang="en-US" sz="1800" dirty="0" smtClean="0"/>
              <a:t>Describe what a text font is.  Give an example of where you would see this type of font. </a:t>
            </a:r>
            <a:endParaRPr lang="en-US" sz="1800" dirty="0"/>
          </a:p>
          <a:p>
            <a:r>
              <a:rPr lang="en-US" sz="1800" dirty="0"/>
              <a:t>Describe what a </a:t>
            </a:r>
            <a:r>
              <a:rPr lang="en-US" sz="1800" dirty="0" smtClean="0"/>
              <a:t>display font </a:t>
            </a:r>
            <a:r>
              <a:rPr lang="en-US" sz="1800" dirty="0"/>
              <a:t>is.  Give an example of where you would see this type of font. </a:t>
            </a:r>
          </a:p>
          <a:p>
            <a:endParaRPr lang="en-US" sz="1800" dirty="0"/>
          </a:p>
        </p:txBody>
      </p:sp>
      <p:sp>
        <p:nvSpPr>
          <p:cNvPr id="4" name="Slide Number Placeholder 3"/>
          <p:cNvSpPr>
            <a:spLocks noGrp="1"/>
          </p:cNvSpPr>
          <p:nvPr>
            <p:ph type="sldNum" sz="quarter" idx="10"/>
          </p:nvPr>
        </p:nvSpPr>
        <p:spPr/>
        <p:txBody>
          <a:bodyPr/>
          <a:lstStyle/>
          <a:p>
            <a:fld id="{524CBD69-DE65-47A6-BB76-3FDFF0395292}" type="slidenum">
              <a:rPr lang="en-US" smtClean="0"/>
              <a:pPr/>
              <a:t>5</a:t>
            </a:fld>
            <a:endParaRPr lang="en-US" dirty="0"/>
          </a:p>
        </p:txBody>
      </p:sp>
    </p:spTree>
    <p:extLst>
      <p:ext uri="{BB962C8B-B14F-4D97-AF65-F5344CB8AC3E}">
        <p14:creationId xmlns:p14="http://schemas.microsoft.com/office/powerpoint/2010/main" val="605311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t>Describe to students the different types of type relationships.  </a:t>
            </a:r>
            <a:endParaRPr lang="en-US" sz="1800" dirty="0"/>
          </a:p>
          <a:p>
            <a:endParaRPr lang="en-US" sz="1800" dirty="0"/>
          </a:p>
          <a:p>
            <a:r>
              <a:rPr lang="en-US" sz="1800" dirty="0"/>
              <a:t>CFU: </a:t>
            </a:r>
          </a:p>
          <a:p>
            <a:r>
              <a:rPr lang="en-US" sz="1800" dirty="0" smtClean="0"/>
              <a:t>What is a concordant type relationship?</a:t>
            </a:r>
          </a:p>
          <a:p>
            <a:r>
              <a:rPr lang="en-US" sz="1800" dirty="0" smtClean="0"/>
              <a:t>What is a conflicting type relationship?</a:t>
            </a:r>
          </a:p>
          <a:p>
            <a:r>
              <a:rPr lang="en-US" sz="1800" dirty="0" smtClean="0"/>
              <a:t>What is a contrasting type relationship?</a:t>
            </a:r>
          </a:p>
          <a:p>
            <a:r>
              <a:rPr lang="en-US" sz="1800" dirty="0" smtClean="0"/>
              <a:t>What is the best type of relationship?  Why?</a:t>
            </a:r>
            <a:endParaRPr lang="en-US" sz="1800" dirty="0"/>
          </a:p>
        </p:txBody>
      </p:sp>
      <p:sp>
        <p:nvSpPr>
          <p:cNvPr id="4" name="Slide Number Placeholder 3"/>
          <p:cNvSpPr>
            <a:spLocks noGrp="1"/>
          </p:cNvSpPr>
          <p:nvPr>
            <p:ph type="sldNum" sz="quarter" idx="10"/>
          </p:nvPr>
        </p:nvSpPr>
        <p:spPr/>
        <p:txBody>
          <a:bodyPr/>
          <a:lstStyle/>
          <a:p>
            <a:fld id="{524CBD69-DE65-47A6-BB76-3FDFF0395292}"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a:t>Describe to students the different types of type relationships.  </a:t>
            </a:r>
          </a:p>
          <a:p>
            <a:endParaRPr lang="en-US" sz="1800" dirty="0"/>
          </a:p>
          <a:p>
            <a:r>
              <a:rPr lang="en-US" sz="1800" dirty="0"/>
              <a:t>CFU: </a:t>
            </a:r>
          </a:p>
          <a:p>
            <a:r>
              <a:rPr lang="en-US" sz="1800" dirty="0" smtClean="0"/>
              <a:t>What is the baseline?</a:t>
            </a:r>
          </a:p>
          <a:p>
            <a:r>
              <a:rPr lang="en-US" sz="1800" dirty="0" smtClean="0"/>
              <a:t>What is a descender?</a:t>
            </a:r>
          </a:p>
          <a:p>
            <a:r>
              <a:rPr lang="en-US" sz="1800" dirty="0" smtClean="0"/>
              <a:t>What is a X-height?</a:t>
            </a:r>
          </a:p>
          <a:p>
            <a:r>
              <a:rPr lang="en-US" sz="1800" dirty="0" smtClean="0"/>
              <a:t>What is an ascender?</a:t>
            </a:r>
          </a:p>
          <a:p>
            <a:r>
              <a:rPr lang="en-US" sz="1800" dirty="0" smtClean="0"/>
              <a:t>How is type measured?</a:t>
            </a:r>
            <a:endParaRPr lang="en-US" sz="1800" dirty="0"/>
          </a:p>
          <a:p>
            <a:endParaRPr lang="en-US" sz="1800" dirty="0"/>
          </a:p>
        </p:txBody>
      </p:sp>
      <p:sp>
        <p:nvSpPr>
          <p:cNvPr id="4" name="Slide Number Placeholder 3"/>
          <p:cNvSpPr>
            <a:spLocks noGrp="1"/>
          </p:cNvSpPr>
          <p:nvPr>
            <p:ph type="sldNum" sz="quarter" idx="10"/>
          </p:nvPr>
        </p:nvSpPr>
        <p:spPr/>
        <p:txBody>
          <a:bodyPr/>
          <a:lstStyle/>
          <a:p>
            <a:fld id="{524CBD69-DE65-47A6-BB76-3FDFF0395292}" type="slidenum">
              <a:rPr lang="en-US" smtClean="0"/>
              <a:pPr/>
              <a:t>7</a:t>
            </a:fld>
            <a:endParaRPr lang="en-US" dirty="0"/>
          </a:p>
        </p:txBody>
      </p:sp>
    </p:spTree>
    <p:extLst>
      <p:ext uri="{BB962C8B-B14F-4D97-AF65-F5344CB8AC3E}">
        <p14:creationId xmlns:p14="http://schemas.microsoft.com/office/powerpoint/2010/main" val="4538105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a:t>Describe </a:t>
            </a:r>
            <a:r>
              <a:rPr lang="en-US" sz="1800" dirty="0" smtClean="0"/>
              <a:t>to students what is kerning and tracking.</a:t>
            </a:r>
            <a:endParaRPr lang="en-US" sz="1800" dirty="0"/>
          </a:p>
          <a:p>
            <a:endParaRPr lang="en-US" sz="1800" dirty="0"/>
          </a:p>
          <a:p>
            <a:r>
              <a:rPr lang="en-US" sz="1800" dirty="0"/>
              <a:t>CFU: </a:t>
            </a:r>
          </a:p>
          <a:p>
            <a:r>
              <a:rPr lang="en-US" sz="1800" dirty="0"/>
              <a:t>What is </a:t>
            </a:r>
            <a:r>
              <a:rPr lang="en-US" sz="1800" dirty="0" smtClean="0"/>
              <a:t>kerning?</a:t>
            </a:r>
          </a:p>
          <a:p>
            <a:r>
              <a:rPr lang="en-US" sz="1800" dirty="0" smtClean="0"/>
              <a:t>What is tracking?</a:t>
            </a:r>
          </a:p>
          <a:p>
            <a:r>
              <a:rPr lang="en-US" sz="1800" dirty="0" smtClean="0"/>
              <a:t>What is the difference between kerning and tracking?</a:t>
            </a:r>
            <a:endParaRPr lang="en-US" sz="1800" dirty="0"/>
          </a:p>
          <a:p>
            <a:endParaRPr lang="en-US" sz="1800" dirty="0"/>
          </a:p>
        </p:txBody>
      </p:sp>
      <p:sp>
        <p:nvSpPr>
          <p:cNvPr id="4" name="Slide Number Placeholder 3"/>
          <p:cNvSpPr>
            <a:spLocks noGrp="1"/>
          </p:cNvSpPr>
          <p:nvPr>
            <p:ph type="sldNum" sz="quarter" idx="10"/>
          </p:nvPr>
        </p:nvSpPr>
        <p:spPr/>
        <p:txBody>
          <a:bodyPr/>
          <a:lstStyle/>
          <a:p>
            <a:fld id="{524CBD69-DE65-47A6-BB76-3FDFF0395292}" type="slidenum">
              <a:rPr lang="en-US" smtClean="0"/>
              <a:pPr/>
              <a:t>8</a:t>
            </a:fld>
            <a:endParaRPr lang="en-US" dirty="0"/>
          </a:p>
        </p:txBody>
      </p:sp>
    </p:spTree>
    <p:extLst>
      <p:ext uri="{BB962C8B-B14F-4D97-AF65-F5344CB8AC3E}">
        <p14:creationId xmlns:p14="http://schemas.microsoft.com/office/powerpoint/2010/main" val="39880064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Have students go to this website and try their hand at kerning or you can go to the website and demonstrate kerning. </a:t>
            </a:r>
            <a:endParaRPr lang="en-US" sz="1600" dirty="0"/>
          </a:p>
          <a:p>
            <a:r>
              <a:rPr lang="en-US" dirty="0" smtClean="0"/>
              <a:t> </a:t>
            </a:r>
            <a:endParaRPr lang="en-US" dirty="0"/>
          </a:p>
          <a:p>
            <a:endParaRPr lang="en-US" dirty="0"/>
          </a:p>
        </p:txBody>
      </p:sp>
      <p:sp>
        <p:nvSpPr>
          <p:cNvPr id="4" name="Slide Number Placeholder 3"/>
          <p:cNvSpPr>
            <a:spLocks noGrp="1"/>
          </p:cNvSpPr>
          <p:nvPr>
            <p:ph type="sldNum" sz="quarter" idx="10"/>
          </p:nvPr>
        </p:nvSpPr>
        <p:spPr/>
        <p:txBody>
          <a:bodyPr/>
          <a:lstStyle/>
          <a:p>
            <a:fld id="{524CBD69-DE65-47A6-BB76-3FDFF0395292}"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8BD2B98-B6EC-45DB-B68A-B824634C18D5}" type="datetimeFigureOut">
              <a:rPr lang="en-US" smtClean="0"/>
              <a:pPr/>
              <a:t>12/6/2011</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CDC44C8-E3C4-4A61-B359-F84AF87A386C}"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BD2B98-B6EC-45DB-B68A-B824634C18D5}" type="datetimeFigureOut">
              <a:rPr lang="en-US" smtClean="0"/>
              <a:pPr/>
              <a:t>12/6/2011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DC44C8-E3C4-4A61-B359-F84AF87A386C}"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1CDC44C8-E3C4-4A61-B359-F84AF87A386C}"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BD2B98-B6EC-45DB-B68A-B824634C18D5}" type="datetimeFigureOut">
              <a:rPr lang="en-US" smtClean="0"/>
              <a:pPr/>
              <a:t>12/6/2011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8BD2B98-B6EC-45DB-B68A-B824634C18D5}" type="datetimeFigureOut">
              <a:rPr lang="en-US" smtClean="0"/>
              <a:pPr/>
              <a:t>12/6/2011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1CDC44C8-E3C4-4A61-B359-F84AF87A386C}"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58BD2B98-B6EC-45DB-B68A-B824634C18D5}" type="datetimeFigureOut">
              <a:rPr lang="en-US" smtClean="0"/>
              <a:pPr/>
              <a:t>12/6/2011</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CDC44C8-E3C4-4A61-B359-F84AF87A386C}"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8BD2B98-B6EC-45DB-B68A-B824634C18D5}" type="datetimeFigureOut">
              <a:rPr lang="en-US" smtClean="0"/>
              <a:pPr/>
              <a:t>12/6/2011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CDC44C8-E3C4-4A61-B359-F84AF87A386C}"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8BD2B98-B6EC-45DB-B68A-B824634C18D5}" type="datetimeFigureOut">
              <a:rPr lang="en-US" smtClean="0"/>
              <a:pPr/>
              <a:t>12/6/2011</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CDC44C8-E3C4-4A61-B359-F84AF87A386C}"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8BD2B98-B6EC-45DB-B68A-B824634C18D5}" type="datetimeFigureOut">
              <a:rPr lang="en-US" smtClean="0"/>
              <a:pPr/>
              <a:t>12/6/2011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1CDC44C8-E3C4-4A61-B359-F84AF87A386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8BD2B98-B6EC-45DB-B68A-B824634C18D5}" type="datetimeFigureOut">
              <a:rPr lang="en-US" smtClean="0"/>
              <a:pPr/>
              <a:t>12/6/2011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CDC44C8-E3C4-4A61-B359-F84AF87A386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CDC44C8-E3C4-4A61-B359-F84AF87A386C}"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58BD2B98-B6EC-45DB-B68A-B824634C18D5}" type="datetimeFigureOut">
              <a:rPr lang="en-US" smtClean="0"/>
              <a:pPr/>
              <a:t>12/6/2011</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1CDC44C8-E3C4-4A61-B359-F84AF87A386C}"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58BD2B98-B6EC-45DB-B68A-B824634C18D5}" type="datetimeFigureOut">
              <a:rPr lang="en-US" smtClean="0"/>
              <a:pPr/>
              <a:t>12/6/2011</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8BD2B98-B6EC-45DB-B68A-B824634C18D5}" type="datetimeFigureOut">
              <a:rPr lang="en-US" smtClean="0"/>
              <a:pPr/>
              <a:t>12/6/2011</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CDC44C8-E3C4-4A61-B359-F84AF87A386C}"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type.method.ac/"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p:txBody>
          <a:bodyPr/>
          <a:lstStyle/>
          <a:p>
            <a:r>
              <a:rPr lang="en-US" dirty="0" smtClean="0"/>
              <a:t>Typography</a:t>
            </a:r>
            <a:endParaRPr lang="en-US" dirty="0"/>
          </a:p>
        </p:txBody>
      </p:sp>
      <p:sp>
        <p:nvSpPr>
          <p:cNvPr id="4" name="TextBox 3"/>
          <p:cNvSpPr txBox="1"/>
          <p:nvPr/>
        </p:nvSpPr>
        <p:spPr>
          <a:xfrm>
            <a:off x="381000" y="3124200"/>
            <a:ext cx="10439400" cy="3170099"/>
          </a:xfrm>
          <a:prstGeom prst="rect">
            <a:avLst/>
          </a:prstGeom>
          <a:noFill/>
        </p:spPr>
        <p:txBody>
          <a:bodyPr wrap="square" rtlCol="0">
            <a:spAutoFit/>
          </a:bodyPr>
          <a:lstStyle/>
          <a:p>
            <a:r>
              <a:rPr lang="en-US" sz="20000" dirty="0" smtClean="0">
                <a:solidFill>
                  <a:schemeClr val="bg1"/>
                </a:solidFill>
              </a:rPr>
              <a:t>Typogra</a:t>
            </a:r>
            <a:endParaRPr lang="en-US" sz="20000" dirty="0">
              <a:solidFill>
                <a:schemeClr val="bg1"/>
              </a:solidFill>
            </a:endParaRPr>
          </a:p>
        </p:txBody>
      </p:sp>
      <p:sp>
        <p:nvSpPr>
          <p:cNvPr id="6" name="TextBox 5"/>
          <p:cNvSpPr txBox="1"/>
          <p:nvPr/>
        </p:nvSpPr>
        <p:spPr>
          <a:xfrm>
            <a:off x="1143000" y="3429000"/>
            <a:ext cx="10439400" cy="1015663"/>
          </a:xfrm>
          <a:prstGeom prst="rect">
            <a:avLst/>
          </a:prstGeom>
          <a:noFill/>
        </p:spPr>
        <p:txBody>
          <a:bodyPr wrap="square" rtlCol="0">
            <a:spAutoFit/>
          </a:bodyPr>
          <a:lstStyle/>
          <a:p>
            <a:r>
              <a:rPr lang="en-US" sz="6000" dirty="0" smtClean="0">
                <a:solidFill>
                  <a:schemeClr val="tx2">
                    <a:lumMod val="40000"/>
                    <a:lumOff val="60000"/>
                  </a:schemeClr>
                </a:solidFill>
              </a:rPr>
              <a:t>Typography</a:t>
            </a:r>
            <a:endParaRPr lang="en-US" sz="6000" dirty="0">
              <a:solidFill>
                <a:schemeClr val="tx2">
                  <a:lumMod val="40000"/>
                  <a:lumOff val="60000"/>
                </a:schemeClr>
              </a:solidFill>
            </a:endParaRPr>
          </a:p>
        </p:txBody>
      </p:sp>
      <p:sp>
        <p:nvSpPr>
          <p:cNvPr id="7" name="TextBox 6"/>
          <p:cNvSpPr txBox="1"/>
          <p:nvPr/>
        </p:nvSpPr>
        <p:spPr>
          <a:xfrm>
            <a:off x="-1524000" y="5029200"/>
            <a:ext cx="10439400" cy="1323439"/>
          </a:xfrm>
          <a:prstGeom prst="rect">
            <a:avLst/>
          </a:prstGeom>
          <a:noFill/>
        </p:spPr>
        <p:txBody>
          <a:bodyPr wrap="square" rtlCol="0">
            <a:spAutoFit/>
          </a:bodyPr>
          <a:lstStyle/>
          <a:p>
            <a:r>
              <a:rPr lang="en-US" sz="8000" b="1" dirty="0" smtClean="0">
                <a:solidFill>
                  <a:schemeClr val="tx2">
                    <a:lumMod val="40000"/>
                    <a:lumOff val="60000"/>
                  </a:schemeClr>
                </a:solidFill>
                <a:latin typeface="Arial" pitchFamily="34" charset="0"/>
                <a:cs typeface="Arial" pitchFamily="34" charset="0"/>
              </a:rPr>
              <a:t>Typography</a:t>
            </a:r>
            <a:endParaRPr lang="en-US" sz="8000" b="1" dirty="0">
              <a:solidFill>
                <a:schemeClr val="tx2">
                  <a:lumMod val="40000"/>
                  <a:lumOff val="60000"/>
                </a:schemeClr>
              </a:solidFill>
              <a:latin typeface="Arial" pitchFamily="34" charset="0"/>
              <a:cs typeface="Arial" pitchFamily="34" charset="0"/>
            </a:endParaRPr>
          </a:p>
        </p:txBody>
      </p:sp>
      <p:sp>
        <p:nvSpPr>
          <p:cNvPr id="8" name="TextBox 7"/>
          <p:cNvSpPr txBox="1"/>
          <p:nvPr/>
        </p:nvSpPr>
        <p:spPr>
          <a:xfrm>
            <a:off x="5334000" y="3048000"/>
            <a:ext cx="10439400" cy="2092881"/>
          </a:xfrm>
          <a:prstGeom prst="rect">
            <a:avLst/>
          </a:prstGeom>
          <a:noFill/>
        </p:spPr>
        <p:txBody>
          <a:bodyPr wrap="square" rtlCol="0">
            <a:spAutoFit/>
          </a:bodyPr>
          <a:lstStyle/>
          <a:p>
            <a:r>
              <a:rPr lang="en-US" sz="13000" dirty="0" smtClean="0">
                <a:solidFill>
                  <a:schemeClr val="tx2">
                    <a:lumMod val="60000"/>
                    <a:lumOff val="40000"/>
                  </a:schemeClr>
                </a:solidFill>
                <a:latin typeface="Edwardian Script ITC" pitchFamily="66" charset="0"/>
              </a:rPr>
              <a:t>Typogra</a:t>
            </a:r>
            <a:endParaRPr lang="en-US" sz="13000" dirty="0">
              <a:solidFill>
                <a:schemeClr val="tx2">
                  <a:lumMod val="60000"/>
                  <a:lumOff val="40000"/>
                </a:schemeClr>
              </a:solidFill>
              <a:latin typeface="Edwardian Script ITC"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01752" y="1371600"/>
            <a:ext cx="4040188" cy="885374"/>
          </a:xfrm>
        </p:spPr>
        <p:txBody>
          <a:bodyPr>
            <a:normAutofit/>
          </a:bodyPr>
          <a:lstStyle/>
          <a:p>
            <a:pPr algn="ctr"/>
            <a:r>
              <a:rPr sz="3600" dirty="0" smtClean="0"/>
              <a:t>Alignment</a:t>
            </a:r>
            <a:endParaRPr lang="en-US" sz="3600" dirty="0"/>
          </a:p>
        </p:txBody>
      </p:sp>
      <p:sp>
        <p:nvSpPr>
          <p:cNvPr id="5" name="Text Placeholder 4"/>
          <p:cNvSpPr>
            <a:spLocks noGrp="1"/>
          </p:cNvSpPr>
          <p:nvPr>
            <p:ph type="body" sz="half" idx="3"/>
          </p:nvPr>
        </p:nvSpPr>
        <p:spPr>
          <a:xfrm>
            <a:off x="4724400" y="1371600"/>
            <a:ext cx="4041775" cy="960120"/>
          </a:xfrm>
        </p:spPr>
        <p:txBody>
          <a:bodyPr/>
          <a:lstStyle/>
          <a:p>
            <a:pPr algn="ctr"/>
            <a:r>
              <a:rPr lang="en-US" sz="3600" dirty="0" smtClean="0"/>
              <a:t>Tracking</a:t>
            </a:r>
            <a:endParaRPr lang="en-US" sz="3600" dirty="0"/>
          </a:p>
        </p:txBody>
      </p:sp>
      <p:sp>
        <p:nvSpPr>
          <p:cNvPr id="4" name="Content Placeholder 3"/>
          <p:cNvSpPr>
            <a:spLocks noGrp="1"/>
          </p:cNvSpPr>
          <p:nvPr>
            <p:ph sz="quarter" idx="2"/>
          </p:nvPr>
        </p:nvSpPr>
        <p:spPr>
          <a:xfrm>
            <a:off x="301752" y="2362200"/>
            <a:ext cx="3813048" cy="4343399"/>
          </a:xfrm>
        </p:spPr>
        <p:txBody>
          <a:bodyPr>
            <a:normAutofit fontScale="62500" lnSpcReduction="20000"/>
          </a:bodyPr>
          <a:lstStyle/>
          <a:p>
            <a:pPr>
              <a:buFont typeface="Arial" pitchFamily="34" charset="0"/>
              <a:buChar char="•"/>
            </a:pPr>
            <a:r>
              <a:rPr lang="en-US" sz="3400" b="1" dirty="0" smtClean="0"/>
              <a:t>Alignment-</a:t>
            </a:r>
            <a:r>
              <a:rPr lang="en-US" sz="3400" dirty="0" smtClean="0"/>
              <a:t>the way type is arranged on the page</a:t>
            </a:r>
          </a:p>
          <a:p>
            <a:pPr>
              <a:buFont typeface="Arial" pitchFamily="34" charset="0"/>
              <a:buChar char="•"/>
            </a:pPr>
            <a:endParaRPr lang="en-US" sz="2000" dirty="0" smtClean="0"/>
          </a:p>
          <a:p>
            <a:pPr>
              <a:buFont typeface="Arial" pitchFamily="34" charset="0"/>
              <a:buChar char="•"/>
            </a:pPr>
            <a:r>
              <a:rPr lang="en-US" sz="1900" b="1" dirty="0" smtClean="0">
                <a:solidFill>
                  <a:schemeClr val="accent1"/>
                </a:solidFill>
              </a:rPr>
              <a:t>Aligned Left, Jagged Right</a:t>
            </a:r>
          </a:p>
          <a:p>
            <a:pPr>
              <a:buNone/>
            </a:pPr>
            <a:r>
              <a:rPr lang="en-US" sz="1900" dirty="0" smtClean="0"/>
              <a:t>	Mrs. Rivard is the best teacher ever! She loves to teach computer graphics.  Computer graphics is the best class ever.</a:t>
            </a:r>
          </a:p>
          <a:p>
            <a:pPr>
              <a:buNone/>
            </a:pPr>
            <a:endParaRPr lang="en-US" sz="1900" dirty="0" smtClean="0"/>
          </a:p>
          <a:p>
            <a:pPr>
              <a:buFont typeface="Arial" pitchFamily="34" charset="0"/>
              <a:buChar char="•"/>
            </a:pPr>
            <a:r>
              <a:rPr lang="en-US" sz="1900" b="1" dirty="0" smtClean="0">
                <a:solidFill>
                  <a:schemeClr val="accent1"/>
                </a:solidFill>
              </a:rPr>
              <a:t>Aligned Right, Jagged Left</a:t>
            </a:r>
          </a:p>
          <a:p>
            <a:pPr algn="r">
              <a:buNone/>
            </a:pPr>
            <a:r>
              <a:rPr lang="en-US" sz="1900" dirty="0" smtClean="0"/>
              <a:t>	Mrs. Rivard is the best teacher ever! She loves to teach computer graphics. Computer graphics is the best class ever.</a:t>
            </a:r>
          </a:p>
          <a:p>
            <a:pPr algn="r">
              <a:buNone/>
            </a:pPr>
            <a:endParaRPr lang="en-US" sz="1900" dirty="0" smtClean="0"/>
          </a:p>
          <a:p>
            <a:pPr>
              <a:buFont typeface="Arial" pitchFamily="34" charset="0"/>
              <a:buChar char="•"/>
            </a:pPr>
            <a:r>
              <a:rPr lang="en-US" sz="1900" b="1" dirty="0" smtClean="0">
                <a:solidFill>
                  <a:schemeClr val="accent1"/>
                </a:solidFill>
              </a:rPr>
              <a:t>Aligned Center</a:t>
            </a:r>
          </a:p>
          <a:p>
            <a:pPr algn="ctr">
              <a:buNone/>
            </a:pPr>
            <a:r>
              <a:rPr lang="en-US" sz="1900" dirty="0" smtClean="0"/>
              <a:t>	Mrs. Rivard is the best teacher ever! She loves to teach computer graphics. Computer graphics is the best class ever.</a:t>
            </a:r>
          </a:p>
          <a:p>
            <a:pPr algn="ctr">
              <a:buNone/>
            </a:pPr>
            <a:endParaRPr lang="en-US" sz="1900" dirty="0" smtClean="0"/>
          </a:p>
          <a:p>
            <a:pPr>
              <a:buFont typeface="Arial" pitchFamily="34" charset="0"/>
              <a:buChar char="•"/>
            </a:pPr>
            <a:r>
              <a:rPr lang="en-US" sz="1900" b="1" dirty="0" smtClean="0">
                <a:solidFill>
                  <a:schemeClr val="accent1"/>
                </a:solidFill>
              </a:rPr>
              <a:t>Justified – even on both sides</a:t>
            </a:r>
          </a:p>
          <a:p>
            <a:pPr algn="just">
              <a:buNone/>
            </a:pPr>
            <a:r>
              <a:rPr lang="en-US" sz="1900" dirty="0" smtClean="0"/>
              <a:t>	Mrs. Rivard is the best teacher ever! She loves to teach computer graphics. Computer graphics is the best class ever.</a:t>
            </a:r>
          </a:p>
          <a:p>
            <a:pPr algn="just">
              <a:buNone/>
            </a:pPr>
            <a:endParaRPr lang="en-US" sz="2100" dirty="0" smtClean="0"/>
          </a:p>
          <a:p>
            <a:pPr algn="just">
              <a:buNone/>
            </a:pPr>
            <a:endParaRPr lang="en-US" sz="2100" dirty="0" smtClean="0"/>
          </a:p>
          <a:p>
            <a:pPr lvl="1" algn="r">
              <a:buNone/>
            </a:pPr>
            <a:endParaRPr lang="en-US" sz="1600" dirty="0" smtClean="0"/>
          </a:p>
          <a:p>
            <a:pPr>
              <a:buFont typeface="Arial" pitchFamily="34" charset="0"/>
              <a:buChar char="•"/>
            </a:pPr>
            <a:endParaRPr lang="en-US" sz="2800" dirty="0" smtClean="0"/>
          </a:p>
          <a:p>
            <a:pPr>
              <a:buFont typeface="Arial" pitchFamily="34" charset="0"/>
              <a:buChar char="•"/>
            </a:pPr>
            <a:endParaRPr lang="en-US" sz="2800" dirty="0" smtClean="0"/>
          </a:p>
          <a:p>
            <a:pPr>
              <a:buFont typeface="Arial" pitchFamily="34" charset="0"/>
              <a:buChar char="•"/>
            </a:pPr>
            <a:endParaRPr lang="en-US" sz="2800" dirty="0" smtClean="0"/>
          </a:p>
          <a:p>
            <a:endParaRPr lang="en-US" dirty="0" smtClean="0"/>
          </a:p>
          <a:p>
            <a:endParaRPr lang="en-US" dirty="0" smtClean="0"/>
          </a:p>
          <a:p>
            <a:endParaRPr lang="en-US" dirty="0"/>
          </a:p>
        </p:txBody>
      </p:sp>
      <p:sp>
        <p:nvSpPr>
          <p:cNvPr id="6" name="Content Placeholder 5"/>
          <p:cNvSpPr>
            <a:spLocks noGrp="1"/>
          </p:cNvSpPr>
          <p:nvPr>
            <p:ph sz="quarter" idx="4"/>
          </p:nvPr>
        </p:nvSpPr>
        <p:spPr>
          <a:xfrm>
            <a:off x="4800600" y="2362200"/>
            <a:ext cx="4038600" cy="3931375"/>
          </a:xfrm>
        </p:spPr>
        <p:txBody>
          <a:bodyPr/>
          <a:lstStyle/>
          <a:p>
            <a:pPr>
              <a:buFont typeface="Arial" pitchFamily="34" charset="0"/>
              <a:buChar char="•"/>
            </a:pPr>
            <a:r>
              <a:rPr lang="en-US" sz="2100" b="1" dirty="0" smtClean="0"/>
              <a:t>Leading </a:t>
            </a:r>
            <a:r>
              <a:rPr lang="en-US" sz="2100" dirty="0" smtClean="0"/>
              <a:t>– the space between lines.</a:t>
            </a:r>
          </a:p>
          <a:p>
            <a:pPr>
              <a:buFont typeface="Arial" pitchFamily="34" charset="0"/>
              <a:buChar char="•"/>
            </a:pPr>
            <a:endParaRPr lang="en-US" sz="900" dirty="0" smtClean="0"/>
          </a:p>
          <a:p>
            <a:pPr lvl="1">
              <a:buFont typeface="Arial" pitchFamily="34" charset="0"/>
              <a:buChar char="•"/>
            </a:pPr>
            <a:r>
              <a:rPr lang="en-US" sz="1600" dirty="0" smtClean="0"/>
              <a:t>Leading is the space between lines.  Leading in the space between lines.  Leading is the space between lines.</a:t>
            </a:r>
          </a:p>
          <a:p>
            <a:pPr lvl="1">
              <a:buFont typeface="Arial" pitchFamily="34" charset="0"/>
              <a:buChar char="•"/>
            </a:pPr>
            <a:endParaRPr lang="en-US" sz="1600" dirty="0" smtClean="0"/>
          </a:p>
          <a:p>
            <a:pPr lvl="1">
              <a:lnSpc>
                <a:spcPct val="150000"/>
              </a:lnSpc>
              <a:buFont typeface="Arial" pitchFamily="34" charset="0"/>
              <a:buChar char="•"/>
            </a:pPr>
            <a:r>
              <a:rPr lang="en-US" sz="1600" dirty="0" smtClean="0"/>
              <a:t>Leading is the space between lines.  Leading in the space between lines.  Leading is the space between lines.</a:t>
            </a:r>
          </a:p>
          <a:p>
            <a:pPr lvl="1">
              <a:buFont typeface="Arial" pitchFamily="34" charset="0"/>
              <a:buChar char="•"/>
            </a:pPr>
            <a:endParaRPr lang="en-US" sz="1600" dirty="0" smtClean="0"/>
          </a:p>
        </p:txBody>
      </p:sp>
      <p:sp>
        <p:nvSpPr>
          <p:cNvPr id="3" name="Title 2"/>
          <p:cNvSpPr>
            <a:spLocks noGrp="1"/>
          </p:cNvSpPr>
          <p:nvPr>
            <p:ph type="title"/>
          </p:nvPr>
        </p:nvSpPr>
        <p:spPr/>
        <p:txBody>
          <a:bodyPr/>
          <a:lstStyle/>
          <a:p>
            <a:r>
              <a:rPr lang="en-US" dirty="0" smtClean="0"/>
              <a:t>Alignment and Leading</a:t>
            </a:r>
            <a:endParaRPr lang="en-US" dirty="0"/>
          </a:p>
        </p:txBody>
      </p:sp>
    </p:spTree>
    <p:extLst>
      <p:ext uri="{BB962C8B-B14F-4D97-AF65-F5344CB8AC3E}">
        <p14:creationId xmlns:p14="http://schemas.microsoft.com/office/powerpoint/2010/main" val="763189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2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20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20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2000"/>
                                        <p:tgtEl>
                                          <p:spTgt spid="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8" end="8"/>
                                            </p:txEl>
                                          </p:spTgt>
                                        </p:tgtEl>
                                        <p:attrNameLst>
                                          <p:attrName>style.visibility</p:attrName>
                                        </p:attrNameLst>
                                      </p:cBhvr>
                                      <p:to>
                                        <p:strVal val="visible"/>
                                      </p:to>
                                    </p:set>
                                    <p:animEffect transition="in" filter="fade">
                                      <p:cBhvr>
                                        <p:cTn id="32" dur="2000"/>
                                        <p:tgtEl>
                                          <p:spTgt spid="4">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9" end="9"/>
                                            </p:txEl>
                                          </p:spTgt>
                                        </p:tgtEl>
                                        <p:attrNameLst>
                                          <p:attrName>style.visibility</p:attrName>
                                        </p:attrNameLst>
                                      </p:cBhvr>
                                      <p:to>
                                        <p:strVal val="visible"/>
                                      </p:to>
                                    </p:set>
                                    <p:animEffect transition="in" filter="fade">
                                      <p:cBhvr>
                                        <p:cTn id="37" dur="2000"/>
                                        <p:tgtEl>
                                          <p:spTgt spid="4">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11" end="11"/>
                                            </p:txEl>
                                          </p:spTgt>
                                        </p:tgtEl>
                                        <p:attrNameLst>
                                          <p:attrName>style.visibility</p:attrName>
                                        </p:attrNameLst>
                                      </p:cBhvr>
                                      <p:to>
                                        <p:strVal val="visible"/>
                                      </p:to>
                                    </p:set>
                                    <p:animEffect transition="in" filter="fade">
                                      <p:cBhvr>
                                        <p:cTn id="42" dur="2000"/>
                                        <p:tgtEl>
                                          <p:spTgt spid="4">
                                            <p:txEl>
                                              <p:pRg st="11" end="1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12" end="12"/>
                                            </p:txEl>
                                          </p:spTgt>
                                        </p:tgtEl>
                                        <p:attrNameLst>
                                          <p:attrName>style.visibility</p:attrName>
                                        </p:attrNameLst>
                                      </p:cBhvr>
                                      <p:to>
                                        <p:strVal val="visible"/>
                                      </p:to>
                                    </p:set>
                                    <p:animEffect transition="in" filter="fade">
                                      <p:cBhvr>
                                        <p:cTn id="47" dur="2000"/>
                                        <p:tgtEl>
                                          <p:spTgt spid="4">
                                            <p:txEl>
                                              <p:pRg st="12" end="12"/>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6">
                                            <p:txEl>
                                              <p:pRg st="0" end="0"/>
                                            </p:txEl>
                                          </p:spTgt>
                                        </p:tgtEl>
                                        <p:attrNameLst>
                                          <p:attrName>style.visibility</p:attrName>
                                        </p:attrNameLst>
                                      </p:cBhvr>
                                      <p:to>
                                        <p:strVal val="visible"/>
                                      </p:to>
                                    </p:set>
                                    <p:animEffect transition="in" filter="fade">
                                      <p:cBhvr>
                                        <p:cTn id="50" dur="2000"/>
                                        <p:tgtEl>
                                          <p:spTgt spid="6">
                                            <p:txEl>
                                              <p:pRg st="0" end="0"/>
                                            </p:txEl>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6">
                                            <p:txEl>
                                              <p:pRg st="2" end="2"/>
                                            </p:txEl>
                                          </p:spTgt>
                                        </p:tgtEl>
                                        <p:attrNameLst>
                                          <p:attrName>style.visibility</p:attrName>
                                        </p:attrNameLst>
                                      </p:cBhvr>
                                      <p:to>
                                        <p:strVal val="visible"/>
                                      </p:to>
                                    </p:set>
                                    <p:animEffect transition="in" filter="fade">
                                      <p:cBhvr>
                                        <p:cTn id="53" dur="2000"/>
                                        <p:tgtEl>
                                          <p:spTgt spid="6">
                                            <p:txEl>
                                              <p:pRg st="2" end="2"/>
                                            </p:txEl>
                                          </p:spTgt>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6">
                                            <p:txEl>
                                              <p:pRg st="4" end="4"/>
                                            </p:txEl>
                                          </p:spTgt>
                                        </p:tgtEl>
                                        <p:attrNameLst>
                                          <p:attrName>style.visibility</p:attrName>
                                        </p:attrNameLst>
                                      </p:cBhvr>
                                      <p:to>
                                        <p:strVal val="visible"/>
                                      </p:to>
                                    </p:set>
                                    <p:animEffect transition="in" filter="fade">
                                      <p:cBhvr>
                                        <p:cTn id="56" dur="2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2743200"/>
            <a:ext cx="8382000" cy="3581400"/>
          </a:xfrm>
        </p:spPr>
        <p:txBody>
          <a:bodyPr>
            <a:normAutofit fontScale="62500" lnSpcReduction="20000"/>
          </a:bodyPr>
          <a:lstStyle/>
          <a:p>
            <a:pPr algn="l">
              <a:buFont typeface="Arial" pitchFamily="34" charset="0"/>
              <a:buChar char="•"/>
            </a:pPr>
            <a:r>
              <a:rPr lang="en-US" sz="4500" cap="none" spc="0" dirty="0" smtClean="0"/>
              <a:t>Line Length </a:t>
            </a:r>
            <a:r>
              <a:rPr lang="en-US" sz="4500" b="0" cap="none" spc="0" dirty="0" smtClean="0"/>
              <a:t>is the length of the line of type.  </a:t>
            </a:r>
          </a:p>
          <a:p>
            <a:pPr algn="l">
              <a:buFont typeface="Arial" pitchFamily="34" charset="0"/>
              <a:buChar char="•"/>
            </a:pPr>
            <a:endParaRPr lang="en-US" sz="2800" b="0" cap="none" spc="0" dirty="0" smtClean="0"/>
          </a:p>
          <a:p>
            <a:pPr lvl="1">
              <a:buFont typeface="Arial" pitchFamily="34" charset="0"/>
              <a:buChar char="•"/>
            </a:pPr>
            <a:r>
              <a:rPr lang="en-US" sz="2800" dirty="0" smtClean="0"/>
              <a:t>If you use a larger font the line length should be longer to accommodate the same number of words.</a:t>
            </a:r>
          </a:p>
          <a:p>
            <a:pPr lvl="1">
              <a:buFont typeface="Arial" pitchFamily="34" charset="0"/>
              <a:buChar char="•"/>
            </a:pPr>
            <a:endParaRPr lang="en-US" sz="2800" dirty="0" smtClean="0"/>
          </a:p>
          <a:p>
            <a:pPr lvl="1">
              <a:buFont typeface="Arial" pitchFamily="34" charset="0"/>
              <a:buChar char="•"/>
            </a:pPr>
            <a:r>
              <a:rPr lang="en-US" sz="2800" cap="none" spc="0" dirty="0" smtClean="0"/>
              <a:t>Line length controls readability.  </a:t>
            </a:r>
          </a:p>
          <a:p>
            <a:pPr lvl="1">
              <a:buFont typeface="Arial" pitchFamily="34" charset="0"/>
              <a:buChar char="•"/>
            </a:pPr>
            <a:endParaRPr lang="en-US" sz="2800" cap="none" spc="0" dirty="0" smtClean="0"/>
          </a:p>
          <a:p>
            <a:pPr lvl="2">
              <a:buFont typeface="Arial" pitchFamily="34" charset="0"/>
              <a:buChar char="•"/>
            </a:pPr>
            <a:r>
              <a:rPr lang="en-US" sz="2600" cap="none" spc="0" dirty="0" smtClean="0"/>
              <a:t>The longer the line length the harder it is for the reader to find the beginning of the line.  </a:t>
            </a:r>
          </a:p>
          <a:p>
            <a:pPr lvl="2">
              <a:buFont typeface="Arial" pitchFamily="34" charset="0"/>
              <a:buChar char="•"/>
            </a:pPr>
            <a:endParaRPr lang="en-US" sz="2600" cap="none" spc="0" dirty="0" smtClean="0"/>
          </a:p>
          <a:p>
            <a:pPr lvl="2">
              <a:buFont typeface="Arial" pitchFamily="34" charset="0"/>
              <a:buChar char="•"/>
            </a:pPr>
            <a:r>
              <a:rPr lang="en-US" sz="2600" cap="none" spc="0" dirty="0" smtClean="0"/>
              <a:t>Extremely short line lengths can be very disruptive for the reader to comprehend what they are reading because there </a:t>
            </a:r>
            <a:r>
              <a:rPr lang="en-US" sz="2600" dirty="0" smtClean="0"/>
              <a:t>eye is constantly going back and forth.</a:t>
            </a:r>
            <a:endParaRPr lang="en-US" sz="2600" cap="none" spc="0" dirty="0"/>
          </a:p>
        </p:txBody>
      </p:sp>
      <p:sp>
        <p:nvSpPr>
          <p:cNvPr id="3" name="Title 2"/>
          <p:cNvSpPr>
            <a:spLocks noGrp="1"/>
          </p:cNvSpPr>
          <p:nvPr>
            <p:ph type="title"/>
          </p:nvPr>
        </p:nvSpPr>
        <p:spPr/>
        <p:txBody>
          <a:bodyPr/>
          <a:lstStyle/>
          <a:p>
            <a:r>
              <a:rPr lang="en-US" dirty="0" smtClean="0"/>
              <a:t>Independent Activity:</a:t>
            </a:r>
            <a:endParaRPr lang="en-US" dirty="0"/>
          </a:p>
        </p:txBody>
      </p:sp>
    </p:spTree>
    <p:extLst>
      <p:ext uri="{BB962C8B-B14F-4D97-AF65-F5344CB8AC3E}">
        <p14:creationId xmlns:p14="http://schemas.microsoft.com/office/powerpoint/2010/main" val="3400140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2000"/>
                                        <p:tgtEl>
                                          <p:spTgt spid="2">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fade">
                                      <p:cBhvr>
                                        <p:cTn id="13" dur="2000"/>
                                        <p:tgtEl>
                                          <p:spTgt spid="2">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6" end="6"/>
                                            </p:txEl>
                                          </p:spTgt>
                                        </p:tgtEl>
                                        <p:attrNameLst>
                                          <p:attrName>style.visibility</p:attrName>
                                        </p:attrNameLst>
                                      </p:cBhvr>
                                      <p:to>
                                        <p:strVal val="visible"/>
                                      </p:to>
                                    </p:set>
                                    <p:animEffect transition="in" filter="fade">
                                      <p:cBhvr>
                                        <p:cTn id="16" dur="2000"/>
                                        <p:tgtEl>
                                          <p:spTgt spid="2">
                                            <p:txEl>
                                              <p:pRg st="6" end="6"/>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animEffect transition="in" filter="fade">
                                      <p:cBhvr>
                                        <p:cTn id="19" dur="2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81000" y="2743200"/>
            <a:ext cx="8458200" cy="3581400"/>
          </a:xfrm>
        </p:spPr>
        <p:txBody>
          <a:bodyPr>
            <a:noAutofit/>
          </a:bodyPr>
          <a:lstStyle/>
          <a:p>
            <a:pPr algn="l"/>
            <a:r>
              <a:rPr lang="en-US" sz="2000" cap="none" spc="0" dirty="0" smtClean="0"/>
              <a:t>Each student will be given a word that expresses an emotion or idea.  It will be your job to go on to Adobe Illustrator and use type style, kerning, leading, and tracking to show the meaning of the word.  </a:t>
            </a:r>
          </a:p>
          <a:p>
            <a:pPr algn="l"/>
            <a:endParaRPr lang="en-US" sz="2000" cap="none" spc="0" dirty="0"/>
          </a:p>
          <a:p>
            <a:pPr algn="l"/>
            <a:r>
              <a:rPr lang="en-US" sz="2000" cap="none" spc="0" dirty="0" smtClean="0"/>
              <a:t>For example: </a:t>
            </a:r>
            <a:endParaRPr lang="en-US" sz="2000" cap="none" spc="0" dirty="0"/>
          </a:p>
        </p:txBody>
      </p:sp>
      <p:sp>
        <p:nvSpPr>
          <p:cNvPr id="3" name="Title 2"/>
          <p:cNvSpPr>
            <a:spLocks noGrp="1"/>
          </p:cNvSpPr>
          <p:nvPr>
            <p:ph type="title"/>
          </p:nvPr>
        </p:nvSpPr>
        <p:spPr/>
        <p:txBody>
          <a:bodyPr/>
          <a:lstStyle/>
          <a:p>
            <a:r>
              <a:rPr lang="en-US" dirty="0" smtClean="0"/>
              <a:t>Independent Practice</a:t>
            </a:r>
            <a:endParaRPr lang="en-US" dirty="0"/>
          </a:p>
        </p:txBody>
      </p:sp>
      <p:pic>
        <p:nvPicPr>
          <p:cNvPr id="16386" name="Picture 2" descr="http://tonypritchard.files.wordpress.com/2010/01/semantic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4038600"/>
            <a:ext cx="2251198" cy="1172406"/>
          </a:xfrm>
          <a:prstGeom prst="rect">
            <a:avLst/>
          </a:prstGeom>
          <a:noFill/>
          <a:extLst>
            <a:ext uri="{909E8E84-426E-40DD-AFC4-6F175D3DCCD1}">
              <a14:hiddenFill xmlns:a14="http://schemas.microsoft.com/office/drawing/2010/main">
                <a:solidFill>
                  <a:srgbClr val="FFFFFF"/>
                </a:solidFill>
              </a14:hiddenFill>
            </a:ext>
          </a:extLst>
        </p:spPr>
      </p:pic>
      <p:pic>
        <p:nvPicPr>
          <p:cNvPr id="16388" name="Picture 4" descr="http://subarashii.net/GDPortfolio/Typography/WORDS2.jpg"/>
          <p:cNvPicPr>
            <a:picLocks noChangeAspect="1" noChangeArrowheads="1"/>
          </p:cNvPicPr>
          <p:nvPr/>
        </p:nvPicPr>
        <p:blipFill rotWithShape="1">
          <a:blip r:embed="rId4">
            <a:extLst>
              <a:ext uri="{28A0092B-C50C-407E-A947-70E740481C1C}">
                <a14:useLocalDpi xmlns:a14="http://schemas.microsoft.com/office/drawing/2010/main" val="0"/>
              </a:ext>
            </a:extLst>
          </a:blip>
          <a:srcRect l="41156" t="13733" r="36055" b="70365"/>
          <a:stretch/>
        </p:blipFill>
        <p:spPr bwMode="auto">
          <a:xfrm>
            <a:off x="6172200" y="3716659"/>
            <a:ext cx="2540000" cy="123209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http://subarashii.net/GDPortfolio/Typography/WORDS2.jpg"/>
          <p:cNvPicPr>
            <a:picLocks noChangeAspect="1" noChangeArrowheads="1"/>
          </p:cNvPicPr>
          <p:nvPr/>
        </p:nvPicPr>
        <p:blipFill rotWithShape="1">
          <a:blip r:embed="rId4">
            <a:extLst>
              <a:ext uri="{28A0092B-C50C-407E-A947-70E740481C1C}">
                <a14:useLocalDpi xmlns:a14="http://schemas.microsoft.com/office/drawing/2010/main" val="0"/>
              </a:ext>
            </a:extLst>
          </a:blip>
          <a:srcRect l="2381" t="16951" r="71429" b="63472"/>
          <a:stretch/>
        </p:blipFill>
        <p:spPr bwMode="auto">
          <a:xfrm>
            <a:off x="4495800" y="4953001"/>
            <a:ext cx="2590800" cy="134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3814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81000" y="2743200"/>
            <a:ext cx="8382000" cy="3429000"/>
          </a:xfrm>
        </p:spPr>
        <p:txBody>
          <a:bodyPr>
            <a:normAutofit/>
          </a:bodyPr>
          <a:lstStyle/>
          <a:p>
            <a:r>
              <a:rPr lang="en-US" sz="2800" cap="none" spc="0" dirty="0"/>
              <a:t>Designers use typography to communicate a client's message to an audience. </a:t>
            </a:r>
          </a:p>
          <a:p>
            <a:endParaRPr lang="en-US" sz="2800" cap="none" spc="0" dirty="0"/>
          </a:p>
          <a:p>
            <a:r>
              <a:rPr lang="en-US" sz="2400" cap="none" spc="0" dirty="0"/>
              <a:t>They explore the creative possibilities presented by words (typography). It is up to the designer not only to find or create appropriate letterforms but also to establish the best balance between them.</a:t>
            </a:r>
          </a:p>
          <a:p>
            <a:endParaRPr lang="en-US" sz="2400" cap="none" spc="0" dirty="0"/>
          </a:p>
        </p:txBody>
      </p:sp>
      <p:sp>
        <p:nvSpPr>
          <p:cNvPr id="4" name="Title 3"/>
          <p:cNvSpPr>
            <a:spLocks noGrp="1"/>
          </p:cNvSpPr>
          <p:nvPr>
            <p:ph type="title"/>
          </p:nvPr>
        </p:nvSpPr>
        <p:spPr/>
        <p:txBody>
          <a:bodyPr/>
          <a:lstStyle/>
          <a:p>
            <a:endParaRPr lang="en-US" dirty="0"/>
          </a:p>
        </p:txBody>
      </p:sp>
    </p:spTree>
    <p:extLst>
      <p:ext uri="{BB962C8B-B14F-4D97-AF65-F5344CB8AC3E}">
        <p14:creationId xmlns:p14="http://schemas.microsoft.com/office/powerpoint/2010/main" val="29380258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04800" y="2743200"/>
            <a:ext cx="6705600" cy="3429000"/>
          </a:xfrm>
        </p:spPr>
        <p:txBody>
          <a:bodyPr>
            <a:normAutofit fontScale="92500" lnSpcReduction="10000"/>
          </a:bodyPr>
          <a:lstStyle/>
          <a:p>
            <a:pPr algn="l">
              <a:buFont typeface="Arial" pitchFamily="34" charset="0"/>
              <a:buChar char="•"/>
            </a:pPr>
            <a:r>
              <a:rPr lang="en-US" sz="2800" cap="none" spc="0" dirty="0" smtClean="0"/>
              <a:t>Fonts </a:t>
            </a:r>
            <a:r>
              <a:rPr lang="en-US" sz="2800" b="0" cap="none" spc="0" dirty="0" smtClean="0"/>
              <a:t>are a series of letters, symbols and numbers that are designed to have a common look</a:t>
            </a:r>
            <a:r>
              <a:rPr lang="en-US" sz="2800" cap="none" spc="0" dirty="0" smtClean="0"/>
              <a:t>.</a:t>
            </a:r>
          </a:p>
          <a:p>
            <a:pPr lvl="1">
              <a:buFont typeface="Arial" pitchFamily="34" charset="0"/>
              <a:buChar char="•"/>
            </a:pPr>
            <a:r>
              <a:rPr lang="en-US" sz="2800" dirty="0" smtClean="0">
                <a:solidFill>
                  <a:schemeClr val="tx2"/>
                </a:solidFill>
              </a:rPr>
              <a:t>Variations can be created on the base font such as italic and bold. </a:t>
            </a:r>
          </a:p>
          <a:p>
            <a:pPr lvl="1">
              <a:buFont typeface="Arial" pitchFamily="34" charset="0"/>
              <a:buChar char="•"/>
            </a:pPr>
            <a:r>
              <a:rPr lang="en-US" sz="2800" dirty="0" smtClean="0">
                <a:solidFill>
                  <a:schemeClr val="tx2"/>
                </a:solidFill>
              </a:rPr>
              <a:t>There are two main types of fonts:</a:t>
            </a:r>
          </a:p>
          <a:p>
            <a:pPr lvl="2">
              <a:buFont typeface="Arial" pitchFamily="34" charset="0"/>
              <a:buChar char="•"/>
            </a:pPr>
            <a:r>
              <a:rPr lang="en-US" sz="2800" dirty="0" smtClean="0">
                <a:solidFill>
                  <a:schemeClr val="tx2"/>
                </a:solidFill>
              </a:rPr>
              <a:t>Serif Fonts </a:t>
            </a:r>
          </a:p>
          <a:p>
            <a:pPr lvl="2">
              <a:buFont typeface="Arial" pitchFamily="34" charset="0"/>
              <a:buChar char="•"/>
            </a:pPr>
            <a:r>
              <a:rPr lang="en-US" sz="2800" dirty="0" smtClean="0">
                <a:solidFill>
                  <a:schemeClr val="tx2"/>
                </a:solidFill>
              </a:rPr>
              <a:t>Sans Serif Fonts</a:t>
            </a:r>
          </a:p>
          <a:p>
            <a:pPr>
              <a:buFont typeface="Arial" pitchFamily="34" charset="0"/>
              <a:buChar char="•"/>
            </a:pPr>
            <a:endParaRPr lang="en-US" sz="2800" cap="none" spc="0" dirty="0"/>
          </a:p>
        </p:txBody>
      </p:sp>
      <p:sp>
        <p:nvSpPr>
          <p:cNvPr id="3" name="Title 2"/>
          <p:cNvSpPr>
            <a:spLocks noGrp="1"/>
          </p:cNvSpPr>
          <p:nvPr>
            <p:ph type="title"/>
          </p:nvPr>
        </p:nvSpPr>
        <p:spPr/>
        <p:txBody>
          <a:bodyPr/>
          <a:lstStyle/>
          <a:p>
            <a:r>
              <a:rPr lang="en-US" dirty="0" smtClean="0"/>
              <a:t>Typestyles</a:t>
            </a:r>
            <a:endParaRPr lang="en-US" dirty="0"/>
          </a:p>
        </p:txBody>
      </p:sp>
    </p:spTree>
    <p:extLst>
      <p:ext uri="{BB962C8B-B14F-4D97-AF65-F5344CB8AC3E}">
        <p14:creationId xmlns:p14="http://schemas.microsoft.com/office/powerpoint/2010/main" val="1403448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sz="3600" dirty="0" smtClean="0"/>
              <a:t>Serif Fonts</a:t>
            </a:r>
            <a:endParaRPr lang="en-US" sz="3600" dirty="0"/>
          </a:p>
        </p:txBody>
      </p:sp>
      <p:sp>
        <p:nvSpPr>
          <p:cNvPr id="3" name="Text Placeholder 2"/>
          <p:cNvSpPr>
            <a:spLocks noGrp="1"/>
          </p:cNvSpPr>
          <p:nvPr>
            <p:ph type="body" sz="half" idx="3"/>
          </p:nvPr>
        </p:nvSpPr>
        <p:spPr/>
        <p:txBody>
          <a:bodyPr/>
          <a:lstStyle/>
          <a:p>
            <a:r>
              <a:rPr lang="en-US" sz="3600" dirty="0" smtClean="0">
                <a:latin typeface="Arial" pitchFamily="34" charset="0"/>
                <a:cs typeface="Arial" pitchFamily="34" charset="0"/>
              </a:rPr>
              <a:t>Sans Serif Fonts</a:t>
            </a:r>
            <a:endParaRPr lang="en-US" sz="3600" dirty="0">
              <a:latin typeface="Arial" pitchFamily="34" charset="0"/>
              <a:cs typeface="Arial" pitchFamily="34" charset="0"/>
            </a:endParaRPr>
          </a:p>
        </p:txBody>
      </p:sp>
      <p:sp>
        <p:nvSpPr>
          <p:cNvPr id="4" name="Content Placeholder 3"/>
          <p:cNvSpPr>
            <a:spLocks noGrp="1"/>
          </p:cNvSpPr>
          <p:nvPr>
            <p:ph sz="quarter" idx="2"/>
          </p:nvPr>
        </p:nvSpPr>
        <p:spPr/>
        <p:txBody>
          <a:bodyPr/>
          <a:lstStyle/>
          <a:p>
            <a:r>
              <a:rPr lang="en-US" dirty="0" smtClean="0"/>
              <a:t>Serif fonts have a tear drop form at the edges.</a:t>
            </a:r>
          </a:p>
          <a:p>
            <a:r>
              <a:rPr lang="en-US" dirty="0" smtClean="0"/>
              <a:t>They are easier to read and are often used in body copy to make reading easier and faster.</a:t>
            </a:r>
            <a:endParaRPr lang="en-US" dirty="0"/>
          </a:p>
        </p:txBody>
      </p:sp>
      <p:sp>
        <p:nvSpPr>
          <p:cNvPr id="5" name="Content Placeholder 4"/>
          <p:cNvSpPr>
            <a:spLocks noGrp="1"/>
          </p:cNvSpPr>
          <p:nvPr>
            <p:ph sz="quarter" idx="4"/>
          </p:nvPr>
        </p:nvSpPr>
        <p:spPr/>
        <p:txBody>
          <a:bodyPr/>
          <a:lstStyle/>
          <a:p>
            <a:r>
              <a:rPr lang="en-US" dirty="0" smtClean="0"/>
              <a:t>Don’t have a tear drop form at the edge.  </a:t>
            </a:r>
          </a:p>
          <a:p>
            <a:r>
              <a:rPr lang="en-US" dirty="0" smtClean="0"/>
              <a:t>They are often used for headlines where you want to draw the readers attention and slow the reading.</a:t>
            </a:r>
            <a:endParaRPr lang="en-US" dirty="0"/>
          </a:p>
        </p:txBody>
      </p:sp>
      <p:sp>
        <p:nvSpPr>
          <p:cNvPr id="6" name="Title 5"/>
          <p:cNvSpPr>
            <a:spLocks noGrp="1"/>
          </p:cNvSpPr>
          <p:nvPr>
            <p:ph type="title"/>
          </p:nvPr>
        </p:nvSpPr>
        <p:spPr/>
        <p:txBody>
          <a:bodyPr/>
          <a:lstStyle/>
          <a:p>
            <a:r>
              <a:rPr lang="en-US" dirty="0" smtClean="0"/>
              <a:t>Types of Fonts</a:t>
            </a:r>
            <a:endParaRPr lang="en-US" dirty="0"/>
          </a:p>
        </p:txBody>
      </p:sp>
      <p:sp>
        <p:nvSpPr>
          <p:cNvPr id="7" name="TextBox 6"/>
          <p:cNvSpPr txBox="1"/>
          <p:nvPr/>
        </p:nvSpPr>
        <p:spPr>
          <a:xfrm>
            <a:off x="2984708" y="4648200"/>
            <a:ext cx="1663492" cy="2400657"/>
          </a:xfrm>
          <a:prstGeom prst="rect">
            <a:avLst/>
          </a:prstGeom>
          <a:noFill/>
        </p:spPr>
        <p:txBody>
          <a:bodyPr wrap="square" rtlCol="0">
            <a:spAutoFit/>
          </a:bodyPr>
          <a:lstStyle/>
          <a:p>
            <a:r>
              <a:rPr lang="en-US" sz="15000" dirty="0" smtClean="0"/>
              <a:t>S</a:t>
            </a:r>
            <a:endParaRPr lang="en-US" sz="15000" dirty="0"/>
          </a:p>
        </p:txBody>
      </p:sp>
      <p:sp>
        <p:nvSpPr>
          <p:cNvPr id="8" name="Oval 7"/>
          <p:cNvSpPr/>
          <p:nvPr/>
        </p:nvSpPr>
        <p:spPr>
          <a:xfrm>
            <a:off x="3594308" y="4953000"/>
            <a:ext cx="7620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7556708" y="4648200"/>
            <a:ext cx="1663492" cy="2400657"/>
          </a:xfrm>
          <a:prstGeom prst="rect">
            <a:avLst/>
          </a:prstGeom>
          <a:noFill/>
        </p:spPr>
        <p:txBody>
          <a:bodyPr wrap="square" rtlCol="0">
            <a:spAutoFit/>
          </a:bodyPr>
          <a:lstStyle/>
          <a:p>
            <a:r>
              <a:rPr lang="en-US" sz="15000" dirty="0" smtClean="0">
                <a:latin typeface="Arial" pitchFamily="34" charset="0"/>
                <a:cs typeface="Arial" pitchFamily="34" charset="0"/>
              </a:rPr>
              <a:t>S</a:t>
            </a:r>
            <a:endParaRPr lang="en-US" sz="15000" dirty="0">
              <a:latin typeface="Arial" pitchFamily="34" charset="0"/>
              <a:cs typeface="Arial" pitchFamily="34" charset="0"/>
            </a:endParaRPr>
          </a:p>
        </p:txBody>
      </p:sp>
      <p:sp>
        <p:nvSpPr>
          <p:cNvPr id="10" name="Oval 9"/>
          <p:cNvSpPr/>
          <p:nvPr/>
        </p:nvSpPr>
        <p:spPr>
          <a:xfrm>
            <a:off x="8382000" y="4953000"/>
            <a:ext cx="7620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04951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2000"/>
                                        <p:tgtEl>
                                          <p:spTgt spid="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20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2000"/>
                                        <p:tgtEl>
                                          <p:spTgt spid="9"/>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2000"/>
                                        <p:tgtEl>
                                          <p:spTgt spid="10"/>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5">
                                            <p:txEl>
                                              <p:pRg st="0" end="0"/>
                                            </p:txEl>
                                          </p:spTgt>
                                        </p:tgtEl>
                                        <p:attrNameLst>
                                          <p:attrName>style.visibility</p:attrName>
                                        </p:attrNameLst>
                                      </p:cBhvr>
                                      <p:to>
                                        <p:strVal val="visible"/>
                                      </p:to>
                                    </p:set>
                                    <p:animEffect transition="in" filter="fade">
                                      <p:cBhvr>
                                        <p:cTn id="29" dur="2000"/>
                                        <p:tgtEl>
                                          <p:spTgt spid="5">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5">
                                            <p:txEl>
                                              <p:pRg st="1" end="1"/>
                                            </p:txEl>
                                          </p:spTgt>
                                        </p:tgtEl>
                                        <p:attrNameLst>
                                          <p:attrName>style.visibility</p:attrName>
                                        </p:attrNameLst>
                                      </p:cBhvr>
                                      <p:to>
                                        <p:strVal val="visible"/>
                                      </p:to>
                                    </p:set>
                                    <p:animEffect transition="in" filter="fade">
                                      <p:cBhvr>
                                        <p:cTn id="34"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P spid="7" grpId="0"/>
      <p:bldP spid="8" grpId="0" animBg="1"/>
      <p:bldP spid="9" grpId="0"/>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04800" y="2743200"/>
            <a:ext cx="8610600" cy="3429000"/>
          </a:xfrm>
        </p:spPr>
        <p:txBody>
          <a:bodyPr>
            <a:normAutofit fontScale="92500" lnSpcReduction="10000"/>
          </a:bodyPr>
          <a:lstStyle/>
          <a:p>
            <a:pPr algn="l">
              <a:buFont typeface="Arial" pitchFamily="34" charset="0"/>
              <a:buChar char="•"/>
            </a:pPr>
            <a:r>
              <a:rPr lang="en-US" sz="2000" cap="none" spc="0" dirty="0" smtClean="0"/>
              <a:t>Script – </a:t>
            </a:r>
            <a:r>
              <a:rPr lang="en-US" sz="2000" b="0" cap="none" spc="0" dirty="0" smtClean="0"/>
              <a:t>designed to look like handwriting</a:t>
            </a:r>
          </a:p>
          <a:p>
            <a:pPr lvl="4"/>
            <a:r>
              <a:rPr lang="en-US" sz="5400" b="0" cap="none" spc="0" dirty="0" smtClean="0">
                <a:latin typeface="Vladimir Script" pitchFamily="66" charset="0"/>
              </a:rPr>
              <a:t>		Script</a:t>
            </a:r>
          </a:p>
          <a:p>
            <a:pPr algn="l">
              <a:buFont typeface="Arial" pitchFamily="34" charset="0"/>
              <a:buChar char="•"/>
            </a:pPr>
            <a:r>
              <a:rPr lang="en-US" sz="2000" cap="none" spc="0" dirty="0" smtClean="0"/>
              <a:t>Text-</a:t>
            </a:r>
            <a:r>
              <a:rPr lang="en-US" sz="2000" b="0" cap="none" spc="0" dirty="0" smtClean="0"/>
              <a:t>designed to look like old fashioned calligraphy</a:t>
            </a:r>
          </a:p>
          <a:p>
            <a:pPr algn="l"/>
            <a:r>
              <a:rPr lang="en-US" sz="3600" b="0" cap="none" spc="0" dirty="0" smtClean="0">
                <a:latin typeface="Old English Text MT" pitchFamily="66" charset="0"/>
              </a:rPr>
              <a:t>		Text</a:t>
            </a:r>
          </a:p>
          <a:p>
            <a:pPr algn="l">
              <a:buFont typeface="Arial" pitchFamily="34" charset="0"/>
              <a:buChar char="•"/>
            </a:pPr>
            <a:r>
              <a:rPr lang="en-US" sz="2000" cap="none" spc="0" dirty="0" smtClean="0"/>
              <a:t>Display Types – </a:t>
            </a:r>
            <a:r>
              <a:rPr lang="en-US" sz="2000" b="0" cap="none" spc="0" dirty="0" smtClean="0"/>
              <a:t>larger and bolder and designed to be used in headlines and posters.</a:t>
            </a:r>
          </a:p>
          <a:p>
            <a:pPr algn="l"/>
            <a:r>
              <a:rPr lang="en-US" sz="2000" cap="none" spc="0" dirty="0" smtClean="0"/>
              <a:t>		</a:t>
            </a:r>
            <a:r>
              <a:rPr lang="en-US" sz="4000" cap="none" spc="0" dirty="0" smtClean="0">
                <a:latin typeface="Impact" pitchFamily="34" charset="0"/>
              </a:rPr>
              <a:t>Display</a:t>
            </a:r>
          </a:p>
          <a:p>
            <a:pPr algn="l">
              <a:buFont typeface="Arial" pitchFamily="34" charset="0"/>
              <a:buChar char="•"/>
            </a:pPr>
            <a:endParaRPr lang="en-US" sz="2000" dirty="0" smtClean="0"/>
          </a:p>
          <a:p>
            <a:pPr>
              <a:buFont typeface="Arial" pitchFamily="34" charset="0"/>
              <a:buChar char="•"/>
            </a:pPr>
            <a:endParaRPr lang="en-US" sz="2000" cap="none" spc="0" dirty="0"/>
          </a:p>
        </p:txBody>
      </p:sp>
      <p:sp>
        <p:nvSpPr>
          <p:cNvPr id="3" name="Title 2"/>
          <p:cNvSpPr>
            <a:spLocks noGrp="1"/>
          </p:cNvSpPr>
          <p:nvPr>
            <p:ph type="title"/>
          </p:nvPr>
        </p:nvSpPr>
        <p:spPr/>
        <p:txBody>
          <a:bodyPr/>
          <a:lstStyle/>
          <a:p>
            <a:r>
              <a:rPr lang="en-US" dirty="0" smtClean="0"/>
              <a:t>Specialized Fonts</a:t>
            </a:r>
            <a:endParaRPr lang="en-US" dirty="0"/>
          </a:p>
        </p:txBody>
      </p:sp>
    </p:spTree>
    <p:extLst>
      <p:ext uri="{BB962C8B-B14F-4D97-AF65-F5344CB8AC3E}">
        <p14:creationId xmlns:p14="http://schemas.microsoft.com/office/powerpoint/2010/main" val="1797309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20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20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2000"/>
                                        <p:tgtEl>
                                          <p:spTgt spid="2">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2000"/>
                                        <p:tgtEl>
                                          <p:spTgt spid="2">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Effect transition="in" filter="fade">
                                      <p:cBhvr>
                                        <p:cTn id="30"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2743200"/>
            <a:ext cx="8382000" cy="3352800"/>
          </a:xfrm>
        </p:spPr>
        <p:txBody>
          <a:bodyPr>
            <a:normAutofit fontScale="92500" lnSpcReduction="10000"/>
          </a:bodyPr>
          <a:lstStyle/>
          <a:p>
            <a:pPr algn="l">
              <a:buFont typeface="Arial" pitchFamily="34" charset="0"/>
              <a:buChar char="•"/>
            </a:pPr>
            <a:r>
              <a:rPr lang="en-US" sz="2800" cap="none" spc="0" dirty="0" smtClean="0"/>
              <a:t>When a graphic designer uses type they often use more than one font in a project.  Those relationships can be:</a:t>
            </a:r>
          </a:p>
          <a:p>
            <a:pPr lvl="1">
              <a:buFont typeface="Arial" pitchFamily="34" charset="0"/>
              <a:buChar char="•"/>
            </a:pPr>
            <a:r>
              <a:rPr lang="en-US" sz="3000" dirty="0" smtClean="0"/>
              <a:t>Concordant – uses only one type</a:t>
            </a:r>
          </a:p>
          <a:p>
            <a:pPr lvl="1">
              <a:buFont typeface="Arial" pitchFamily="34" charset="0"/>
              <a:buChar char="•"/>
            </a:pPr>
            <a:r>
              <a:rPr lang="en-US" sz="3000" cap="none" spc="0" dirty="0" smtClean="0"/>
              <a:t>Conflicting – two fonts that are very similar but not the same.</a:t>
            </a:r>
          </a:p>
          <a:p>
            <a:pPr lvl="1">
              <a:buFont typeface="Arial" pitchFamily="34" charset="0"/>
              <a:buChar char="•"/>
            </a:pPr>
            <a:r>
              <a:rPr lang="en-US" sz="3000" dirty="0" smtClean="0"/>
              <a:t>Contrasting – two types that are extremely different</a:t>
            </a:r>
            <a:endParaRPr lang="en-US" sz="3000" cap="none" spc="0" dirty="0"/>
          </a:p>
        </p:txBody>
      </p:sp>
      <p:sp>
        <p:nvSpPr>
          <p:cNvPr id="3" name="Title 2"/>
          <p:cNvSpPr>
            <a:spLocks noGrp="1"/>
          </p:cNvSpPr>
          <p:nvPr>
            <p:ph type="title"/>
          </p:nvPr>
        </p:nvSpPr>
        <p:spPr/>
        <p:txBody>
          <a:bodyPr/>
          <a:lstStyle/>
          <a:p>
            <a:r>
              <a:rPr lang="en-US" dirty="0" smtClean="0"/>
              <a:t>Relationships of Type</a:t>
            </a:r>
            <a:endParaRPr lang="en-US" dirty="0"/>
          </a:p>
        </p:txBody>
      </p:sp>
    </p:spTree>
    <p:extLst>
      <p:ext uri="{BB962C8B-B14F-4D97-AF65-F5344CB8AC3E}">
        <p14:creationId xmlns:p14="http://schemas.microsoft.com/office/powerpoint/2010/main" val="955461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81000" y="2743200"/>
            <a:ext cx="4724400" cy="3505200"/>
          </a:xfrm>
        </p:spPr>
        <p:txBody>
          <a:bodyPr>
            <a:normAutofit lnSpcReduction="10000"/>
          </a:bodyPr>
          <a:lstStyle/>
          <a:p>
            <a:pPr algn="l">
              <a:buFont typeface="Arial" pitchFamily="34" charset="0"/>
              <a:buChar char="•"/>
            </a:pPr>
            <a:r>
              <a:rPr lang="en-US" sz="2800" cap="none" spc="0" dirty="0" smtClean="0"/>
              <a:t>Type Size – measured from top of ascender to bottom of descender.</a:t>
            </a:r>
          </a:p>
          <a:p>
            <a:pPr lvl="1">
              <a:buFont typeface="Arial" pitchFamily="34" charset="0"/>
              <a:buChar char="•"/>
            </a:pPr>
            <a:r>
              <a:rPr lang="en-US" sz="2000" dirty="0" smtClean="0"/>
              <a:t>Baseline- where the letters sit</a:t>
            </a:r>
          </a:p>
          <a:p>
            <a:pPr lvl="1">
              <a:buFont typeface="Arial" pitchFamily="34" charset="0"/>
              <a:buChar char="•"/>
            </a:pPr>
            <a:r>
              <a:rPr lang="en-US" sz="2000" cap="none" spc="0" dirty="0" smtClean="0"/>
              <a:t>Descenders – letters that drop below the baseline</a:t>
            </a:r>
          </a:p>
          <a:p>
            <a:pPr lvl="1">
              <a:buFont typeface="Arial" pitchFamily="34" charset="0"/>
              <a:buChar char="•"/>
            </a:pPr>
            <a:r>
              <a:rPr lang="en-US" sz="2000" dirty="0" smtClean="0"/>
              <a:t>X-height – the height of the lowercase letters</a:t>
            </a:r>
            <a:endParaRPr lang="en-US" sz="2000" cap="none" spc="0" dirty="0" smtClean="0"/>
          </a:p>
          <a:p>
            <a:pPr lvl="1">
              <a:buFont typeface="Arial" pitchFamily="34" charset="0"/>
              <a:buChar char="•"/>
            </a:pPr>
            <a:r>
              <a:rPr lang="en-US" sz="2000" dirty="0" smtClean="0"/>
              <a:t>Ascenders – letters that go above x-height</a:t>
            </a:r>
            <a:endParaRPr lang="en-US" sz="2000" cap="none" spc="0" dirty="0" smtClean="0"/>
          </a:p>
          <a:p>
            <a:pPr>
              <a:buFont typeface="Arial" pitchFamily="34" charset="0"/>
              <a:buChar char="•"/>
            </a:pPr>
            <a:endParaRPr lang="en-US" sz="2800" cap="none" spc="0" dirty="0" smtClean="0"/>
          </a:p>
          <a:p>
            <a:endParaRPr lang="en-US" dirty="0"/>
          </a:p>
        </p:txBody>
      </p:sp>
      <p:sp>
        <p:nvSpPr>
          <p:cNvPr id="3" name="Title 2"/>
          <p:cNvSpPr>
            <a:spLocks noGrp="1"/>
          </p:cNvSpPr>
          <p:nvPr>
            <p:ph type="title"/>
          </p:nvPr>
        </p:nvSpPr>
        <p:spPr/>
        <p:txBody>
          <a:bodyPr/>
          <a:lstStyle/>
          <a:p>
            <a:r>
              <a:rPr lang="en-US" dirty="0" smtClean="0"/>
              <a:t>Type Size and Weight</a:t>
            </a:r>
            <a:endParaRPr lang="en-US" dirty="0"/>
          </a:p>
        </p:txBody>
      </p:sp>
      <p:sp>
        <p:nvSpPr>
          <p:cNvPr id="4" name="TextBox 3"/>
          <p:cNvSpPr txBox="1"/>
          <p:nvPr/>
        </p:nvSpPr>
        <p:spPr>
          <a:xfrm>
            <a:off x="6096000" y="3810000"/>
            <a:ext cx="2714205" cy="1200329"/>
          </a:xfrm>
          <a:prstGeom prst="rect">
            <a:avLst/>
          </a:prstGeom>
          <a:noFill/>
        </p:spPr>
        <p:txBody>
          <a:bodyPr wrap="none" rtlCol="0">
            <a:spAutoFit/>
          </a:bodyPr>
          <a:lstStyle/>
          <a:p>
            <a:r>
              <a:rPr lang="en-US" sz="7200" dirty="0" smtClean="0"/>
              <a:t>Typed</a:t>
            </a:r>
            <a:endParaRPr lang="en-US" sz="7200" dirty="0"/>
          </a:p>
        </p:txBody>
      </p:sp>
      <p:cxnSp>
        <p:nvCxnSpPr>
          <p:cNvPr id="6" name="Straight Connector 5"/>
          <p:cNvCxnSpPr/>
          <p:nvPr/>
        </p:nvCxnSpPr>
        <p:spPr>
          <a:xfrm>
            <a:off x="6096000" y="4267200"/>
            <a:ext cx="2667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943600" y="4724400"/>
            <a:ext cx="2819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943600" y="4953000"/>
            <a:ext cx="2895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019800" y="4114800"/>
            <a:ext cx="2819400" cy="0"/>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7391400" y="3505200"/>
            <a:ext cx="1144865" cy="369332"/>
          </a:xfrm>
          <a:prstGeom prst="rect">
            <a:avLst/>
          </a:prstGeom>
          <a:noFill/>
        </p:spPr>
        <p:txBody>
          <a:bodyPr wrap="none" rtlCol="0">
            <a:spAutoFit/>
          </a:bodyPr>
          <a:lstStyle/>
          <a:p>
            <a:r>
              <a:rPr lang="en-US" dirty="0" smtClean="0">
                <a:solidFill>
                  <a:schemeClr val="accent1"/>
                </a:solidFill>
              </a:rPr>
              <a:t>Ascender</a:t>
            </a:r>
            <a:endParaRPr lang="en-US" dirty="0">
              <a:solidFill>
                <a:schemeClr val="accent1"/>
              </a:solidFill>
            </a:endParaRPr>
          </a:p>
        </p:txBody>
      </p:sp>
      <p:cxnSp>
        <p:nvCxnSpPr>
          <p:cNvPr id="28" name="Straight Arrow Connector 27"/>
          <p:cNvCxnSpPr/>
          <p:nvPr/>
        </p:nvCxnSpPr>
        <p:spPr>
          <a:xfrm rot="16200000" flipH="1">
            <a:off x="8229600" y="3886200"/>
            <a:ext cx="1524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6858000" y="5638800"/>
            <a:ext cx="1261884" cy="369332"/>
          </a:xfrm>
          <a:prstGeom prst="rect">
            <a:avLst/>
          </a:prstGeom>
          <a:noFill/>
        </p:spPr>
        <p:txBody>
          <a:bodyPr wrap="none" rtlCol="0">
            <a:spAutoFit/>
          </a:bodyPr>
          <a:lstStyle/>
          <a:p>
            <a:r>
              <a:rPr lang="en-US" dirty="0" smtClean="0">
                <a:solidFill>
                  <a:schemeClr val="accent1"/>
                </a:solidFill>
              </a:rPr>
              <a:t>Descender</a:t>
            </a:r>
            <a:endParaRPr lang="en-US" dirty="0">
              <a:solidFill>
                <a:schemeClr val="accent1"/>
              </a:solidFill>
            </a:endParaRPr>
          </a:p>
        </p:txBody>
      </p:sp>
      <p:cxnSp>
        <p:nvCxnSpPr>
          <p:cNvPr id="31" name="Straight Arrow Connector 30"/>
          <p:cNvCxnSpPr>
            <a:endCxn id="4" idx="2"/>
          </p:cNvCxnSpPr>
          <p:nvPr/>
        </p:nvCxnSpPr>
        <p:spPr>
          <a:xfrm rot="16200000" flipV="1">
            <a:off x="7260417" y="5203016"/>
            <a:ext cx="552271" cy="16689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6324600" y="4267200"/>
            <a:ext cx="2438400" cy="0"/>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648200" y="4800600"/>
            <a:ext cx="1045479" cy="369332"/>
          </a:xfrm>
          <a:prstGeom prst="rect">
            <a:avLst/>
          </a:prstGeom>
          <a:noFill/>
        </p:spPr>
        <p:txBody>
          <a:bodyPr wrap="none" rtlCol="0">
            <a:spAutoFit/>
          </a:bodyPr>
          <a:lstStyle/>
          <a:p>
            <a:r>
              <a:rPr lang="en-US" dirty="0" smtClean="0">
                <a:solidFill>
                  <a:schemeClr val="accent1"/>
                </a:solidFill>
              </a:rPr>
              <a:t>Baseline</a:t>
            </a:r>
            <a:endParaRPr lang="en-US" dirty="0">
              <a:solidFill>
                <a:schemeClr val="accent1"/>
              </a:solidFill>
            </a:endParaRPr>
          </a:p>
        </p:txBody>
      </p:sp>
      <p:cxnSp>
        <p:nvCxnSpPr>
          <p:cNvPr id="35" name="Straight Arrow Connector 34"/>
          <p:cNvCxnSpPr/>
          <p:nvPr/>
        </p:nvCxnSpPr>
        <p:spPr>
          <a:xfrm flipV="1">
            <a:off x="5410200" y="4724400"/>
            <a:ext cx="4572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4648200" y="3962400"/>
            <a:ext cx="1080745" cy="369332"/>
          </a:xfrm>
          <a:prstGeom prst="rect">
            <a:avLst/>
          </a:prstGeom>
          <a:noFill/>
        </p:spPr>
        <p:txBody>
          <a:bodyPr wrap="none" rtlCol="0">
            <a:spAutoFit/>
          </a:bodyPr>
          <a:lstStyle/>
          <a:p>
            <a:r>
              <a:rPr lang="en-US" dirty="0" smtClean="0">
                <a:solidFill>
                  <a:schemeClr val="accent1"/>
                </a:solidFill>
              </a:rPr>
              <a:t>X-height</a:t>
            </a:r>
            <a:endParaRPr lang="en-US" dirty="0">
              <a:solidFill>
                <a:schemeClr val="accent1"/>
              </a:solidFill>
            </a:endParaRPr>
          </a:p>
        </p:txBody>
      </p:sp>
      <p:cxnSp>
        <p:nvCxnSpPr>
          <p:cNvPr id="38" name="Straight Arrow Connector 37"/>
          <p:cNvCxnSpPr/>
          <p:nvPr/>
        </p:nvCxnSpPr>
        <p:spPr>
          <a:xfrm>
            <a:off x="5791200" y="4191000"/>
            <a:ext cx="2286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6172200" y="2819400"/>
            <a:ext cx="1646605" cy="461665"/>
          </a:xfrm>
          <a:prstGeom prst="rect">
            <a:avLst/>
          </a:prstGeom>
          <a:solidFill>
            <a:schemeClr val="accent2"/>
          </a:solidFill>
        </p:spPr>
        <p:txBody>
          <a:bodyPr wrap="none" rtlCol="0">
            <a:spAutoFit/>
          </a:bodyPr>
          <a:lstStyle/>
          <a:p>
            <a:r>
              <a:rPr lang="en-US" sz="2400" b="1" dirty="0" smtClean="0">
                <a:solidFill>
                  <a:schemeClr val="bg1"/>
                </a:solidFill>
              </a:rPr>
              <a:t>Font Size</a:t>
            </a:r>
            <a:endParaRPr lang="en-US" sz="2400" b="1" dirty="0">
              <a:solidFill>
                <a:schemeClr val="bg1"/>
              </a:solidFill>
            </a:endParaRPr>
          </a:p>
        </p:txBody>
      </p:sp>
      <p:cxnSp>
        <p:nvCxnSpPr>
          <p:cNvPr id="41" name="Shape 40"/>
          <p:cNvCxnSpPr>
            <a:endCxn id="4" idx="1"/>
          </p:cNvCxnSpPr>
          <p:nvPr/>
        </p:nvCxnSpPr>
        <p:spPr>
          <a:xfrm rot="5400000">
            <a:off x="5567319" y="3805283"/>
            <a:ext cx="1133564" cy="76201"/>
          </a:xfrm>
          <a:prstGeom prst="bentConnector4">
            <a:avLst>
              <a:gd name="adj1" fmla="val 23527"/>
              <a:gd name="adj2" fmla="val 399996"/>
            </a:avLst>
          </a:prstGeom>
          <a:ln w="127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rot="5400000">
            <a:off x="5676900" y="4533900"/>
            <a:ext cx="838200" cy="1588"/>
          </a:xfrm>
          <a:prstGeom prst="straightConnector1">
            <a:avLst/>
          </a:prstGeom>
          <a:ln w="12700">
            <a:solidFill>
              <a:schemeClr val="accent2"/>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7755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20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fade">
                                      <p:cBhvr>
                                        <p:cTn id="32" dur="2000"/>
                                        <p:tgtEl>
                                          <p:spTgt spid="2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fade">
                                      <p:cBhvr>
                                        <p:cTn id="37" dur="2000"/>
                                        <p:tgtEl>
                                          <p:spTgt spid="2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fade">
                                      <p:cBhvr>
                                        <p:cTn id="42" dur="2000"/>
                                        <p:tgtEl>
                                          <p:spTgt spid="2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fade">
                                      <p:cBhvr>
                                        <p:cTn id="47" dur="2000"/>
                                        <p:tgtEl>
                                          <p:spTgt spid="3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2"/>
                                        </p:tgtEl>
                                        <p:attrNameLst>
                                          <p:attrName>style.visibility</p:attrName>
                                        </p:attrNameLst>
                                      </p:cBhvr>
                                      <p:to>
                                        <p:strVal val="visible"/>
                                      </p:to>
                                    </p:set>
                                    <p:animEffect transition="in" filter="fade">
                                      <p:cBhvr>
                                        <p:cTn id="52" dur="2000"/>
                                        <p:tgtEl>
                                          <p:spTgt spid="32"/>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5"/>
                                        </p:tgtEl>
                                        <p:attrNameLst>
                                          <p:attrName>style.visibility</p:attrName>
                                        </p:attrNameLst>
                                      </p:cBhvr>
                                      <p:to>
                                        <p:strVal val="visible"/>
                                      </p:to>
                                    </p:set>
                                    <p:animEffect transition="in" filter="fade">
                                      <p:cBhvr>
                                        <p:cTn id="57" dur="2000"/>
                                        <p:tgtEl>
                                          <p:spTgt spid="35"/>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3"/>
                                        </p:tgtEl>
                                        <p:attrNameLst>
                                          <p:attrName>style.visibility</p:attrName>
                                        </p:attrNameLst>
                                      </p:cBhvr>
                                      <p:to>
                                        <p:strVal val="visible"/>
                                      </p:to>
                                    </p:set>
                                    <p:animEffect transition="in" filter="fade">
                                      <p:cBhvr>
                                        <p:cTn id="62" dur="2000"/>
                                        <p:tgtEl>
                                          <p:spTgt spid="33"/>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38"/>
                                        </p:tgtEl>
                                        <p:attrNameLst>
                                          <p:attrName>style.visibility</p:attrName>
                                        </p:attrNameLst>
                                      </p:cBhvr>
                                      <p:to>
                                        <p:strVal val="visible"/>
                                      </p:to>
                                    </p:set>
                                    <p:animEffect transition="in" filter="fade">
                                      <p:cBhvr>
                                        <p:cTn id="67" dur="2000"/>
                                        <p:tgtEl>
                                          <p:spTgt spid="38"/>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6"/>
                                        </p:tgtEl>
                                        <p:attrNameLst>
                                          <p:attrName>style.visibility</p:attrName>
                                        </p:attrNameLst>
                                      </p:cBhvr>
                                      <p:to>
                                        <p:strVal val="visible"/>
                                      </p:to>
                                    </p:set>
                                    <p:animEffect transition="in" filter="fade">
                                      <p:cBhvr>
                                        <p:cTn id="72" dur="2000"/>
                                        <p:tgtEl>
                                          <p:spTgt spid="36"/>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fade">
                                      <p:cBhvr>
                                        <p:cTn id="77" dur="2000"/>
                                        <p:tgtEl>
                                          <p:spTgt spid="41"/>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47"/>
                                        </p:tgtEl>
                                        <p:attrNameLst>
                                          <p:attrName>style.visibility</p:attrName>
                                        </p:attrNameLst>
                                      </p:cBhvr>
                                      <p:to>
                                        <p:strVal val="visible"/>
                                      </p:to>
                                    </p:set>
                                    <p:animEffect transition="in" filter="fade">
                                      <p:cBhvr>
                                        <p:cTn id="82" dur="2000"/>
                                        <p:tgtEl>
                                          <p:spTgt spid="47"/>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39"/>
                                        </p:tgtEl>
                                        <p:attrNameLst>
                                          <p:attrName>style.visibility</p:attrName>
                                        </p:attrNameLst>
                                      </p:cBhvr>
                                      <p:to>
                                        <p:strVal val="visible"/>
                                      </p:to>
                                    </p:set>
                                    <p:animEffect transition="in" filter="fade">
                                      <p:cBhvr>
                                        <p:cTn id="87" dur="20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6" grpId="0"/>
      <p:bldP spid="29" grpId="0"/>
      <p:bldP spid="33" grpId="0"/>
      <p:bldP spid="36" grpId="0"/>
      <p:bldP spid="3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01752" y="1371600"/>
            <a:ext cx="4040188" cy="885374"/>
          </a:xfrm>
        </p:spPr>
        <p:txBody>
          <a:bodyPr>
            <a:normAutofit/>
          </a:bodyPr>
          <a:lstStyle/>
          <a:p>
            <a:pPr algn="ctr"/>
            <a:r>
              <a:rPr sz="3600" dirty="0" smtClean="0"/>
              <a:t>Kerning</a:t>
            </a:r>
            <a:endParaRPr lang="en-US" sz="3600" dirty="0"/>
          </a:p>
        </p:txBody>
      </p:sp>
      <p:sp>
        <p:nvSpPr>
          <p:cNvPr id="5" name="Text Placeholder 4"/>
          <p:cNvSpPr>
            <a:spLocks noGrp="1"/>
          </p:cNvSpPr>
          <p:nvPr>
            <p:ph type="body" sz="half" idx="3"/>
          </p:nvPr>
        </p:nvSpPr>
        <p:spPr>
          <a:xfrm>
            <a:off x="4724400" y="1371600"/>
            <a:ext cx="4041775" cy="960120"/>
          </a:xfrm>
        </p:spPr>
        <p:txBody>
          <a:bodyPr/>
          <a:lstStyle/>
          <a:p>
            <a:pPr algn="ctr"/>
            <a:r>
              <a:rPr lang="en-US" sz="3600" dirty="0" smtClean="0"/>
              <a:t>Tracking</a:t>
            </a:r>
            <a:endParaRPr lang="en-US" sz="3600" dirty="0"/>
          </a:p>
        </p:txBody>
      </p:sp>
      <p:sp>
        <p:nvSpPr>
          <p:cNvPr id="4" name="Content Placeholder 3"/>
          <p:cNvSpPr>
            <a:spLocks noGrp="1"/>
          </p:cNvSpPr>
          <p:nvPr>
            <p:ph sz="quarter" idx="2"/>
          </p:nvPr>
        </p:nvSpPr>
        <p:spPr>
          <a:xfrm>
            <a:off x="301752" y="2471383"/>
            <a:ext cx="3660648" cy="3818404"/>
          </a:xfrm>
        </p:spPr>
        <p:txBody>
          <a:bodyPr>
            <a:normAutofit/>
          </a:bodyPr>
          <a:lstStyle/>
          <a:p>
            <a:pPr>
              <a:buFont typeface="Arial" pitchFamily="34" charset="0"/>
              <a:buChar char="•"/>
            </a:pPr>
            <a:r>
              <a:rPr lang="en-US" sz="2800" b="1" dirty="0" smtClean="0"/>
              <a:t>Kerning </a:t>
            </a:r>
            <a:r>
              <a:rPr lang="en-US" sz="2800" dirty="0" smtClean="0"/>
              <a:t>– the space between two pairs of letter.</a:t>
            </a:r>
            <a:br>
              <a:rPr lang="en-US" sz="2800" dirty="0" smtClean="0"/>
            </a:br>
            <a:endParaRPr lang="en-US" sz="2800" dirty="0" smtClean="0"/>
          </a:p>
          <a:p>
            <a:pPr lvl="2">
              <a:buFont typeface="Arial" pitchFamily="34" charset="0"/>
              <a:buChar char="•"/>
            </a:pPr>
            <a:r>
              <a:rPr lang="en-US" sz="2800" dirty="0" smtClean="0"/>
              <a:t>Julie	         	</a:t>
            </a:r>
          </a:p>
          <a:p>
            <a:pPr lvl="2">
              <a:buFont typeface="Arial" pitchFamily="34" charset="0"/>
              <a:buChar char="•"/>
            </a:pPr>
            <a:r>
              <a:rPr lang="en-US" sz="2800" dirty="0" smtClean="0"/>
              <a:t>J ulie	          </a:t>
            </a:r>
          </a:p>
          <a:p>
            <a:pPr lvl="2">
              <a:buFont typeface="Arial" pitchFamily="34" charset="0"/>
              <a:buChar char="•"/>
            </a:pPr>
            <a:r>
              <a:rPr lang="en-US" sz="2800" dirty="0" smtClean="0"/>
              <a:t>	J  ulie</a:t>
            </a:r>
          </a:p>
          <a:p>
            <a:pPr>
              <a:buFont typeface="Arial" pitchFamily="34" charset="0"/>
              <a:buChar char="•"/>
            </a:pPr>
            <a:endParaRPr lang="en-US" sz="2800" dirty="0" smtClean="0"/>
          </a:p>
          <a:p>
            <a:pPr>
              <a:buFont typeface="Arial" pitchFamily="34" charset="0"/>
              <a:buChar char="•"/>
            </a:pPr>
            <a:endParaRPr lang="en-US" sz="2800" dirty="0" smtClean="0"/>
          </a:p>
          <a:p>
            <a:pPr>
              <a:buFont typeface="Arial" pitchFamily="34" charset="0"/>
              <a:buChar char="•"/>
            </a:pPr>
            <a:endParaRPr lang="en-US" sz="2800" dirty="0" smtClean="0"/>
          </a:p>
          <a:p>
            <a:endParaRPr lang="en-US" dirty="0" smtClean="0"/>
          </a:p>
          <a:p>
            <a:endParaRPr lang="en-US" dirty="0" smtClean="0"/>
          </a:p>
          <a:p>
            <a:endParaRPr lang="en-US" dirty="0"/>
          </a:p>
        </p:txBody>
      </p:sp>
      <p:sp>
        <p:nvSpPr>
          <p:cNvPr id="6" name="Content Placeholder 5"/>
          <p:cNvSpPr>
            <a:spLocks noGrp="1"/>
          </p:cNvSpPr>
          <p:nvPr>
            <p:ph sz="quarter" idx="4"/>
          </p:nvPr>
        </p:nvSpPr>
        <p:spPr>
          <a:xfrm>
            <a:off x="4800600" y="2471383"/>
            <a:ext cx="3733800" cy="3822192"/>
          </a:xfrm>
        </p:spPr>
        <p:txBody>
          <a:bodyPr/>
          <a:lstStyle/>
          <a:p>
            <a:pPr>
              <a:buFont typeface="Arial" pitchFamily="34" charset="0"/>
              <a:buChar char="•"/>
            </a:pPr>
            <a:r>
              <a:rPr lang="en-US" sz="2800" b="1" dirty="0" smtClean="0"/>
              <a:t>Tracking</a:t>
            </a:r>
            <a:r>
              <a:rPr lang="en-US" sz="2800" dirty="0" smtClean="0"/>
              <a:t> –the adjustment of spacing of large sections of type.</a:t>
            </a:r>
            <a:br>
              <a:rPr lang="en-US" sz="2800" dirty="0" smtClean="0"/>
            </a:br>
            <a:endParaRPr lang="en-US" sz="2800" dirty="0" smtClean="0"/>
          </a:p>
          <a:p>
            <a:pPr lvl="2">
              <a:buFont typeface="Arial" pitchFamily="34" charset="0"/>
              <a:buChar char="•"/>
            </a:pPr>
            <a:r>
              <a:rPr lang="en-US" sz="2800" dirty="0" smtClean="0"/>
              <a:t>Julie		</a:t>
            </a:r>
          </a:p>
          <a:p>
            <a:pPr lvl="2">
              <a:buFont typeface="Arial" pitchFamily="34" charset="0"/>
              <a:buChar char="•"/>
            </a:pPr>
            <a:r>
              <a:rPr lang="en-US" sz="2800" dirty="0" smtClean="0"/>
              <a:t>J u l i e	</a:t>
            </a:r>
          </a:p>
          <a:p>
            <a:pPr lvl="2">
              <a:buFont typeface="Arial" pitchFamily="34" charset="0"/>
              <a:buChar char="•"/>
            </a:pPr>
            <a:r>
              <a:rPr lang="en-US" sz="2800" dirty="0" smtClean="0"/>
              <a:t>J  u  l  i  e</a:t>
            </a:r>
          </a:p>
          <a:p>
            <a:endParaRPr lang="en-US" dirty="0"/>
          </a:p>
        </p:txBody>
      </p:sp>
      <p:sp>
        <p:nvSpPr>
          <p:cNvPr id="3" name="Title 2"/>
          <p:cNvSpPr>
            <a:spLocks noGrp="1"/>
          </p:cNvSpPr>
          <p:nvPr>
            <p:ph type="title"/>
          </p:nvPr>
        </p:nvSpPr>
        <p:spPr/>
        <p:txBody>
          <a:bodyPr/>
          <a:lstStyle/>
          <a:p>
            <a:r>
              <a:rPr lang="en-US" dirty="0" smtClean="0"/>
              <a:t>Kerning and Tracking</a:t>
            </a:r>
            <a:endParaRPr lang="en-US" dirty="0"/>
          </a:p>
        </p:txBody>
      </p:sp>
    </p:spTree>
    <p:extLst>
      <p:ext uri="{BB962C8B-B14F-4D97-AF65-F5344CB8AC3E}">
        <p14:creationId xmlns:p14="http://schemas.microsoft.com/office/powerpoint/2010/main" val="3200001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6">
                                            <p:txEl>
                                              <p:pRg st="1" end="1"/>
                                            </p:txEl>
                                          </p:spTgt>
                                        </p:tgtEl>
                                        <p:attrNameLst>
                                          <p:attrName>style.visibility</p:attrName>
                                        </p:attrNameLst>
                                      </p:cBhvr>
                                      <p:to>
                                        <p:strVal val="visible"/>
                                      </p:to>
                                    </p:set>
                                    <p:anim calcmode="lin" valueType="num">
                                      <p:cBhvr additive="base">
                                        <p:cTn id="2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1" end="1"/>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6">
                                            <p:txEl>
                                              <p:pRg st="2" end="2"/>
                                            </p:txEl>
                                          </p:spTgt>
                                        </p:tgtEl>
                                        <p:attrNameLst>
                                          <p:attrName>style.visibility</p:attrName>
                                        </p:attrNameLst>
                                      </p:cBhvr>
                                      <p:to>
                                        <p:strVal val="visible"/>
                                      </p:to>
                                    </p:set>
                                    <p:anim calcmode="lin" valueType="num">
                                      <p:cBhvr additive="base">
                                        <p:cTn id="3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txEl>
                                              <p:pRg st="2" end="2"/>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6">
                                            <p:txEl>
                                              <p:pRg st="3" end="3"/>
                                            </p:txEl>
                                          </p:spTgt>
                                        </p:tgtEl>
                                        <p:attrNameLst>
                                          <p:attrName>style.visibility</p:attrName>
                                        </p:attrNameLst>
                                      </p:cBhvr>
                                      <p:to>
                                        <p:strVal val="visible"/>
                                      </p:to>
                                    </p:set>
                                    <p:anim calcmode="lin" valueType="num">
                                      <p:cBhvr additive="base">
                                        <p:cTn id="3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2743200"/>
            <a:ext cx="4724400" cy="3581400"/>
          </a:xfrm>
        </p:spPr>
        <p:txBody>
          <a:bodyPr>
            <a:normAutofit/>
          </a:bodyPr>
          <a:lstStyle/>
          <a:p>
            <a:pPr algn="l"/>
            <a:r>
              <a:rPr lang="en-US" sz="2800" cap="none" spc="0" dirty="0" smtClean="0"/>
              <a:t>Go to: </a:t>
            </a:r>
          </a:p>
          <a:p>
            <a:pPr algn="l"/>
            <a:r>
              <a:rPr lang="en-US" sz="2800" cap="none" spc="0" dirty="0">
                <a:hlinkClick r:id="rId3"/>
              </a:rPr>
              <a:t>http://type.method.ac</a:t>
            </a:r>
            <a:r>
              <a:rPr lang="en-US" sz="2800" cap="none" spc="0" dirty="0" smtClean="0">
                <a:hlinkClick r:id="rId3"/>
              </a:rPr>
              <a:t>/#</a:t>
            </a:r>
            <a:r>
              <a:rPr lang="en-US" sz="2800" cap="none" spc="0" dirty="0"/>
              <a:t> </a:t>
            </a:r>
            <a:br>
              <a:rPr lang="en-US" sz="2800" cap="none" spc="0" dirty="0"/>
            </a:br>
            <a:r>
              <a:rPr lang="en-US" sz="2800" cap="none" spc="0" dirty="0" smtClean="0"/>
              <a:t>and see how accurate you are at kerning.</a:t>
            </a:r>
          </a:p>
        </p:txBody>
      </p:sp>
      <p:sp>
        <p:nvSpPr>
          <p:cNvPr id="3" name="Title 2"/>
          <p:cNvSpPr>
            <a:spLocks noGrp="1"/>
          </p:cNvSpPr>
          <p:nvPr>
            <p:ph type="title"/>
          </p:nvPr>
        </p:nvSpPr>
        <p:spPr/>
        <p:txBody>
          <a:bodyPr/>
          <a:lstStyle/>
          <a:p>
            <a:r>
              <a:rPr lang="en-US" dirty="0" smtClean="0"/>
              <a:t>Try it Out</a:t>
            </a:r>
            <a:endParaRPr lang="en-US" dirty="0"/>
          </a:p>
        </p:txBody>
      </p:sp>
      <p:pic>
        <p:nvPicPr>
          <p:cNvPr id="15362"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72953" y="3048000"/>
            <a:ext cx="3752850" cy="21099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5692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983</TotalTime>
  <Words>993</Words>
  <Application>Microsoft Office PowerPoint</Application>
  <PresentationFormat>On-screen Show (4:3)</PresentationFormat>
  <Paragraphs>179</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Civic</vt:lpstr>
      <vt:lpstr>Typography</vt:lpstr>
      <vt:lpstr>PowerPoint Presentation</vt:lpstr>
      <vt:lpstr>Typestyles</vt:lpstr>
      <vt:lpstr>Types of Fonts</vt:lpstr>
      <vt:lpstr>Specialized Fonts</vt:lpstr>
      <vt:lpstr>Relationships of Type</vt:lpstr>
      <vt:lpstr>Type Size and Weight</vt:lpstr>
      <vt:lpstr>Kerning and Tracking</vt:lpstr>
      <vt:lpstr>Try it Out</vt:lpstr>
      <vt:lpstr>Alignment and Leading</vt:lpstr>
      <vt:lpstr>Independent Activity:</vt:lpstr>
      <vt:lpstr>Independent Practice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Typography</dc:title>
  <dc:creator>Jewels</dc:creator>
  <cp:lastModifiedBy>Julie</cp:lastModifiedBy>
  <cp:revision>48</cp:revision>
  <dcterms:created xsi:type="dcterms:W3CDTF">2009-09-11T02:51:16Z</dcterms:created>
  <dcterms:modified xsi:type="dcterms:W3CDTF">2011-12-06T17:21:24Z</dcterms:modified>
</cp:coreProperties>
</file>