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66" r:id="rId5"/>
    <p:sldId id="263" r:id="rId6"/>
    <p:sldId id="267" r:id="rId7"/>
    <p:sldId id="279" r:id="rId8"/>
    <p:sldId id="401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2" r:id="rId18"/>
    <p:sldId id="391" r:id="rId19"/>
    <p:sldId id="395" r:id="rId20"/>
    <p:sldId id="396" r:id="rId21"/>
    <p:sldId id="393" r:id="rId22"/>
    <p:sldId id="397" r:id="rId23"/>
    <p:sldId id="398" r:id="rId24"/>
    <p:sldId id="394" r:id="rId25"/>
    <p:sldId id="399" r:id="rId26"/>
    <p:sldId id="400" r:id="rId27"/>
  </p:sldIdLst>
  <p:sldSz cx="9144000" cy="6858000" type="screen4x3"/>
  <p:notesSz cx="7077075" cy="9393238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6953" autoAdjust="0"/>
  </p:normalViewPr>
  <p:slideViewPr>
    <p:cSldViewPr>
      <p:cViewPr>
        <p:scale>
          <a:sx n="50" d="100"/>
          <a:sy n="50" d="100"/>
        </p:scale>
        <p:origin x="-1884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832" y="-102"/>
      </p:cViewPr>
      <p:guideLst>
        <p:guide orient="horz" pos="295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69662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662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12/6/2011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1" y="8921945"/>
            <a:ext cx="3066733" cy="469662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4008705" y="8921945"/>
            <a:ext cx="3066733" cy="469662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277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69662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662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12/6/2011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4850"/>
            <a:ext cx="4695825" cy="3522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707708" y="4461788"/>
            <a:ext cx="5661660" cy="4226957"/>
          </a:xfrm>
          <a:prstGeom prst="rect">
            <a:avLst/>
          </a:prstGeom>
        </p:spPr>
        <p:txBody>
          <a:bodyPr vert="horz" lIns="94046" tIns="47023" rIns="94046" bIns="47023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1" y="8921945"/>
            <a:ext cx="3066733" cy="469662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4008705" y="8921945"/>
            <a:ext cx="3066733" cy="469662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26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12/6/2011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date or details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12/6/2011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12/6/2011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12/6/2011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12/6/2011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12/6/2011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12/6/2011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12/6/2011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12/6/2011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 to add picture</a:t>
            </a:r>
            <a:endParaRPr lang="en-US" sz="2400" i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12/6/2011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 to add picture</a:t>
            </a:r>
            <a:endParaRPr lang="en-US" sz="2400" i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 to add picture</a:t>
            </a:r>
            <a:endParaRPr lang="en-US" sz="2400" i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12/6/2011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>
              <a:buFontTx/>
              <a:buNone/>
              <a:defRPr sz="2400" i="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12/6/2011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12/6/2011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12/6/2011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12/6/2011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77A6D-A2AB-4D04-AECC-565A384A2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12/6/2011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 to add full page picture</a:t>
            </a:r>
            <a:endParaRPr lang="en-US" i="0" baseline="0" dirty="0" smtClean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12/6/2011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12/6/2011</a:t>
            </a:fld>
            <a:endParaRPr lang="en-US" dirty="0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12/6/2011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12/6/2011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12/6/2011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12/6/2011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12/6/2011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672946" cy="1238250"/>
          </a:xfrm>
        </p:spPr>
        <p:txBody>
          <a:bodyPr/>
          <a:lstStyle>
            <a:extLst/>
          </a:lstStyle>
          <a:p>
            <a:r>
              <a:rPr lang="en-US" sz="6000" dirty="0" smtClean="0">
                <a:latin typeface="Agency FB" pitchFamily="34" charset="0"/>
              </a:rPr>
              <a:t>The Principles of Design </a:t>
            </a:r>
            <a:r>
              <a:rPr lang="en-US" sz="6000" smtClean="0">
                <a:latin typeface="Agency FB" pitchFamily="34" charset="0"/>
              </a:rPr>
              <a:t>in Layout</a:t>
            </a:r>
            <a:endParaRPr lang="en-US" sz="6000" dirty="0">
              <a:latin typeface="Agency FB" pitchFamily="34" charset="0"/>
            </a:endParaRPr>
          </a:p>
        </p:txBody>
      </p:sp>
      <p:pic>
        <p:nvPicPr>
          <p:cNvPr id="1045" name="Picture 21" descr="C:\Users\Julie\AppData\Local\Microsoft\Windows\Temporary Internet Files\Content.IE5\ITSKTWED\MP900438675[1].jpg"/>
          <p:cNvPicPr>
            <a:picLocks noChangeAspect="1" noChangeArrowheads="1"/>
          </p:cNvPicPr>
          <p:nvPr/>
        </p:nvPicPr>
        <p:blipFill>
          <a:blip r:embed="rId3" cstate="print"/>
          <a:srcRect l="1087" t="27904" b="16512"/>
          <a:stretch>
            <a:fillRect/>
          </a:stretch>
        </p:blipFill>
        <p:spPr bwMode="auto">
          <a:xfrm>
            <a:off x="228600" y="137605"/>
            <a:ext cx="6934200" cy="527259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8866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gency FB" pitchFamily="34" charset="0"/>
              </a:rPr>
              <a:t>This layout has contrast in the values on the different pages.</a:t>
            </a:r>
            <a:endParaRPr lang="en-US" dirty="0">
              <a:latin typeface="Agency FB" pitchFamily="34" charset="0"/>
            </a:endParaRPr>
          </a:p>
        </p:txBody>
      </p:sp>
      <p:pic>
        <p:nvPicPr>
          <p:cNvPr id="151554" name="Picture 2" descr="Thousand Oaks High School yearbook pages 184-1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799"/>
            <a:ext cx="9144000" cy="6092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8866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gency FB" pitchFamily="34" charset="0"/>
              </a:rPr>
              <a:t>This layout has contrast in the shape sizes. </a:t>
            </a:r>
            <a:endParaRPr lang="en-US" dirty="0">
              <a:latin typeface="Agency FB" pitchFamily="34" charset="0"/>
            </a:endParaRPr>
          </a:p>
        </p:txBody>
      </p:sp>
      <p:pic>
        <p:nvPicPr>
          <p:cNvPr id="155650" name="Picture 2" descr="Shawnee Mission East High School yearbook pages 22-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0999"/>
            <a:ext cx="9144000" cy="6092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34200" y="0"/>
            <a:ext cx="16764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0"/>
            <a:ext cx="17526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>
                <a:latin typeface="Agency FB" pitchFamily="34" charset="0"/>
              </a:rPr>
              <a:t>Objective</a:t>
            </a:r>
            <a:r>
              <a:rPr lang="en-US" sz="1600" dirty="0">
                <a:latin typeface="Agency FB" pitchFamily="34" charset="0"/>
              </a:rPr>
              <a:t>: </a:t>
            </a:r>
            <a:r>
              <a:rPr lang="en-US" dirty="0">
                <a:latin typeface="Agency FB" pitchFamily="34" charset="0"/>
              </a:rPr>
              <a:t>Students will describe and analyze the principles of design in digital art (contrast, balance, emphasis, repetition, unity, and variety).</a:t>
            </a:r>
            <a:endParaRPr lang="en-US" sz="2800" dirty="0">
              <a:latin typeface="Agency FB" pitchFamily="34" charset="0"/>
            </a:endParaRPr>
          </a:p>
          <a:p>
            <a:pPr marL="0" lvl="1"/>
            <a:endParaRPr lang="en-US" sz="1600" dirty="0" smtClean="0">
              <a:latin typeface="Agency FB" pitchFamily="34" charset="0"/>
            </a:endParaRPr>
          </a:p>
          <a:p>
            <a:r>
              <a:rPr lang="en-US" sz="1600" b="1" dirty="0" smtClean="0">
                <a:latin typeface="Agency FB" pitchFamily="34" charset="0"/>
              </a:rPr>
              <a:t>Questions:</a:t>
            </a:r>
          </a:p>
          <a:p>
            <a:pPr>
              <a:buAutoNum type="arabicPeriod"/>
            </a:pPr>
            <a:r>
              <a:rPr lang="en-US" sz="1600" dirty="0" smtClean="0">
                <a:latin typeface="Agency FB" pitchFamily="34" charset="0"/>
              </a:rPr>
              <a:t>  What is dominance? Subordination?</a:t>
            </a:r>
          </a:p>
          <a:p>
            <a:endParaRPr lang="en-US" sz="1600" dirty="0" smtClean="0">
              <a:latin typeface="Agency FB" pitchFamily="34" charset="0"/>
            </a:endParaRPr>
          </a:p>
          <a:p>
            <a:endParaRPr lang="en-US" sz="1600" dirty="0" smtClean="0">
              <a:latin typeface="Agency FB" pitchFamily="34" charset="0"/>
            </a:endParaRPr>
          </a:p>
          <a:p>
            <a:r>
              <a:rPr lang="en-US" sz="1600" dirty="0" smtClean="0">
                <a:latin typeface="Agency FB" pitchFamily="34" charset="0"/>
              </a:rPr>
              <a:t> </a:t>
            </a:r>
          </a:p>
          <a:p>
            <a:endParaRPr lang="en-US" sz="1600" dirty="0" smtClean="0">
              <a:latin typeface="Agency FB" pitchFamily="34" charset="0"/>
            </a:endParaRPr>
          </a:p>
          <a:p>
            <a:endParaRPr lang="en-US" sz="1600" dirty="0">
              <a:latin typeface="Agency FB" pitchFamily="34" charset="0"/>
            </a:endParaRPr>
          </a:p>
        </p:txBody>
      </p:sp>
      <p:sp>
        <p:nvSpPr>
          <p:cNvPr id="9" name="Rectangle 1"/>
          <p:cNvSpPr>
            <a:spLocks/>
          </p:cNvSpPr>
          <p:nvPr/>
        </p:nvSpPr>
        <p:spPr bwMode="auto">
          <a:xfrm>
            <a:off x="381000" y="76200"/>
            <a:ext cx="640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/>
            <a:r>
              <a:rPr lang="en-US" sz="5400" dirty="0" smtClean="0">
                <a:solidFill>
                  <a:schemeClr val="accent1"/>
                </a:solidFill>
                <a:latin typeface="Agency FB" pitchFamily="34" charset="0"/>
                <a:sym typeface="Helvetica" pitchFamily="34" charset="0"/>
              </a:rPr>
              <a:t>Dominance and Subordination</a:t>
            </a:r>
            <a:endParaRPr lang="en-US" sz="5400" dirty="0">
              <a:solidFill>
                <a:schemeClr val="accent1"/>
              </a:solidFill>
              <a:latin typeface="Agency FB" pitchFamily="34" charset="0"/>
              <a:sym typeface="Helvetica" pitchFamily="34" charset="0"/>
            </a:endParaRPr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381000" y="1981200"/>
            <a:ext cx="6477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r>
              <a:rPr lang="en-US" sz="4400" b="1" dirty="0" smtClean="0">
                <a:solidFill>
                  <a:schemeClr val="accent2"/>
                </a:solidFill>
                <a:latin typeface="Agency FB" pitchFamily="34" charset="0"/>
              </a:rPr>
              <a:t>Dominance. </a:t>
            </a:r>
            <a:r>
              <a:rPr lang="en-US" sz="4400" dirty="0" smtClean="0">
                <a:latin typeface="Agency FB" pitchFamily="34" charset="0"/>
              </a:rPr>
              <a:t>The importance of the emphasis of one aspect in relation to all other aspects of a design. </a:t>
            </a:r>
          </a:p>
          <a:p>
            <a:r>
              <a:rPr lang="en-US" sz="4400" b="1" dirty="0" smtClean="0">
                <a:solidFill>
                  <a:schemeClr val="accent2"/>
                </a:solidFill>
                <a:latin typeface="Agency FB" pitchFamily="34" charset="0"/>
              </a:rPr>
              <a:t>Subordination. </a:t>
            </a:r>
            <a:r>
              <a:rPr lang="en-US" sz="4400" dirty="0" smtClean="0">
                <a:latin typeface="Agency FB" pitchFamily="34" charset="0"/>
              </a:rPr>
              <a:t>Making an element appear to hold a secondary or lesser importance within a design or work of art. </a:t>
            </a:r>
            <a:endParaRPr lang="en-US" sz="4400" dirty="0">
              <a:solidFill>
                <a:schemeClr val="tx2"/>
              </a:solidFill>
              <a:latin typeface="Agency FB" pitchFamily="34" charset="0"/>
              <a:sym typeface="Helvetic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8866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gency FB" pitchFamily="34" charset="0"/>
              </a:rPr>
              <a:t>This layout has a dominant image supported by several smaller subordinate images on the right.</a:t>
            </a:r>
            <a:endParaRPr lang="en-US" dirty="0">
              <a:latin typeface="Agency FB" pitchFamily="34" charset="0"/>
            </a:endParaRPr>
          </a:p>
        </p:txBody>
      </p:sp>
      <p:pic>
        <p:nvPicPr>
          <p:cNvPr id="157698" name="Picture 2" descr="Vero Beach High School yearbook pages 24-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4000" cy="6092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8866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gency FB" pitchFamily="34" charset="0"/>
              </a:rPr>
              <a:t>This layout has a dominant image supported by several smaller subordinate images on the left.</a:t>
            </a:r>
            <a:endParaRPr lang="en-US" dirty="0">
              <a:latin typeface="Agency FB" pitchFamily="34" charset="0"/>
            </a:endParaRPr>
          </a:p>
        </p:txBody>
      </p:sp>
      <p:pic>
        <p:nvPicPr>
          <p:cNvPr id="4" name="Picture 3" descr="235_spr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34200" y="0"/>
            <a:ext cx="16764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0"/>
            <a:ext cx="1752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>
                <a:latin typeface="Agency FB" pitchFamily="34" charset="0"/>
              </a:rPr>
              <a:t>Objective</a:t>
            </a:r>
            <a:r>
              <a:rPr lang="en-US" sz="1600" dirty="0">
                <a:latin typeface="Agency FB" pitchFamily="34" charset="0"/>
              </a:rPr>
              <a:t>: </a:t>
            </a:r>
            <a:r>
              <a:rPr lang="en-US" dirty="0">
                <a:latin typeface="Agency FB" pitchFamily="34" charset="0"/>
              </a:rPr>
              <a:t>Students will describe and analyze the principles of design in digital art (contrast, balance, emphasis, repetition, unity, and variety).</a:t>
            </a:r>
            <a:endParaRPr lang="en-US" sz="2800" dirty="0">
              <a:latin typeface="Agency FB" pitchFamily="34" charset="0"/>
            </a:endParaRPr>
          </a:p>
          <a:p>
            <a:endParaRPr lang="en-US" sz="1600" dirty="0" smtClean="0">
              <a:latin typeface="Agency FB" pitchFamily="34" charset="0"/>
            </a:endParaRPr>
          </a:p>
          <a:p>
            <a:r>
              <a:rPr lang="en-US" sz="1600" b="1" dirty="0" smtClean="0">
                <a:latin typeface="Agency FB" pitchFamily="34" charset="0"/>
              </a:rPr>
              <a:t>Questions:</a:t>
            </a:r>
          </a:p>
          <a:p>
            <a:pPr>
              <a:buAutoNum type="arabicPeriod"/>
            </a:pPr>
            <a:r>
              <a:rPr lang="en-US" sz="1600" dirty="0" smtClean="0">
                <a:latin typeface="Agency FB" pitchFamily="34" charset="0"/>
              </a:rPr>
              <a:t>  What is emphasis?</a:t>
            </a:r>
          </a:p>
          <a:p>
            <a:endParaRPr lang="en-US" sz="1600" dirty="0" smtClean="0">
              <a:latin typeface="Agency FB" pitchFamily="34" charset="0"/>
            </a:endParaRPr>
          </a:p>
          <a:p>
            <a:endParaRPr lang="en-US" sz="1600" dirty="0" smtClean="0">
              <a:latin typeface="Agency FB" pitchFamily="34" charset="0"/>
            </a:endParaRPr>
          </a:p>
          <a:p>
            <a:r>
              <a:rPr lang="en-US" sz="1600" dirty="0" smtClean="0">
                <a:latin typeface="Agency FB" pitchFamily="34" charset="0"/>
              </a:rPr>
              <a:t> </a:t>
            </a:r>
          </a:p>
          <a:p>
            <a:endParaRPr lang="en-US" sz="1600" dirty="0" smtClean="0">
              <a:latin typeface="Agency FB" pitchFamily="34" charset="0"/>
            </a:endParaRPr>
          </a:p>
          <a:p>
            <a:endParaRPr lang="en-US" sz="1600" dirty="0">
              <a:latin typeface="Agency FB" pitchFamily="34" charset="0"/>
            </a:endParaRPr>
          </a:p>
        </p:txBody>
      </p:sp>
      <p:sp>
        <p:nvSpPr>
          <p:cNvPr id="9" name="Rectangle 1"/>
          <p:cNvSpPr>
            <a:spLocks/>
          </p:cNvSpPr>
          <p:nvPr/>
        </p:nvSpPr>
        <p:spPr bwMode="auto">
          <a:xfrm>
            <a:off x="381000" y="76200"/>
            <a:ext cx="640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/>
            <a:r>
              <a:rPr lang="en-US" sz="5400" dirty="0" smtClean="0">
                <a:solidFill>
                  <a:schemeClr val="accent1"/>
                </a:solidFill>
                <a:latin typeface="Agency FB" pitchFamily="34" charset="0"/>
                <a:sym typeface="Helvetica" pitchFamily="34" charset="0"/>
              </a:rPr>
              <a:t>Emphasis</a:t>
            </a:r>
            <a:endParaRPr lang="en-US" sz="5400" dirty="0">
              <a:solidFill>
                <a:schemeClr val="accent1"/>
              </a:solidFill>
              <a:latin typeface="Agency FB" pitchFamily="34" charset="0"/>
              <a:sym typeface="Helvetica" pitchFamily="34" charset="0"/>
            </a:endParaRPr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381000" y="1524000"/>
            <a:ext cx="6477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r>
              <a:rPr lang="en-US" sz="4400" dirty="0" smtClean="0">
                <a:latin typeface="Agency FB" pitchFamily="34" charset="0"/>
              </a:rPr>
              <a:t>Special stress given to an element to make it stand out. Many times this achieved through the use of the other principles such as: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  <a:latin typeface="Agency FB" pitchFamily="34" charset="0"/>
                <a:sym typeface="Helvetica" pitchFamily="34" charset="0"/>
              </a:rPr>
              <a:t>Emphasizing an element by making it dominant.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  <a:latin typeface="Agency FB" pitchFamily="34" charset="0"/>
                <a:sym typeface="Helvetica" pitchFamily="34" charset="0"/>
              </a:rPr>
              <a:t>Emphasizing an element through contrast. </a:t>
            </a:r>
            <a:endParaRPr lang="en-US" sz="4000" dirty="0">
              <a:solidFill>
                <a:schemeClr val="tx2"/>
              </a:solidFill>
              <a:latin typeface="Agency FB" pitchFamily="34" charset="0"/>
              <a:sym typeface="Helvetic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8866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gency FB" pitchFamily="34" charset="0"/>
              </a:rPr>
              <a:t>In this layout emphasis is given to the headline because of the color and the large photo because of the size.</a:t>
            </a:r>
            <a:endParaRPr lang="en-US" dirty="0">
              <a:latin typeface="Agency FB" pitchFamily="34" charset="0"/>
            </a:endParaRPr>
          </a:p>
        </p:txBody>
      </p:sp>
      <p:pic>
        <p:nvPicPr>
          <p:cNvPr id="161794" name="Picture 2" descr="Indian Trails Middle School yearbook pages 20-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0999"/>
            <a:ext cx="9144000" cy="6092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8866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gency FB" pitchFamily="34" charset="0"/>
              </a:rPr>
              <a:t>In this layout emphasis is give the girl because the photo is the largest and it is cut out.</a:t>
            </a:r>
            <a:endParaRPr lang="en-US" dirty="0">
              <a:latin typeface="Agency FB" pitchFamily="34" charset="0"/>
            </a:endParaRPr>
          </a:p>
        </p:txBody>
      </p:sp>
      <p:pic>
        <p:nvPicPr>
          <p:cNvPr id="4" name="Picture 2" descr="http://www.jostens.com/yearbooks/content/catalogitems/ybk_cd_advisers_adobe/alt_jones_lg.jpg"/>
          <p:cNvPicPr>
            <a:picLocks noChangeAspect="1" noChangeArrowheads="1"/>
          </p:cNvPicPr>
          <p:nvPr/>
        </p:nvPicPr>
        <p:blipFill>
          <a:blip r:embed="rId3" cstate="print"/>
          <a:srcRect t="5556" b="6667"/>
          <a:stretch>
            <a:fillRect/>
          </a:stretch>
        </p:blipFill>
        <p:spPr bwMode="auto">
          <a:xfrm>
            <a:off x="0" y="3810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34200" y="0"/>
            <a:ext cx="16764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0"/>
            <a:ext cx="1752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>
                <a:latin typeface="Agency FB" pitchFamily="34" charset="0"/>
              </a:rPr>
              <a:t>Objective</a:t>
            </a:r>
            <a:r>
              <a:rPr lang="en-US" sz="1600" dirty="0">
                <a:latin typeface="Agency FB" pitchFamily="34" charset="0"/>
              </a:rPr>
              <a:t>: </a:t>
            </a:r>
            <a:r>
              <a:rPr lang="en-US" dirty="0">
                <a:latin typeface="Agency FB" pitchFamily="34" charset="0"/>
              </a:rPr>
              <a:t>Students will describe and analyze the principles of design in digital art (contrast, balance, emphasis, repetition, unity, and variety).</a:t>
            </a:r>
            <a:endParaRPr lang="en-US" sz="2800" dirty="0">
              <a:latin typeface="Agency FB" pitchFamily="34" charset="0"/>
            </a:endParaRPr>
          </a:p>
          <a:p>
            <a:endParaRPr lang="en-US" sz="1600" dirty="0" smtClean="0">
              <a:latin typeface="Agency FB" pitchFamily="34" charset="0"/>
            </a:endParaRPr>
          </a:p>
          <a:p>
            <a:r>
              <a:rPr lang="en-US" sz="1600" b="1" dirty="0" smtClean="0">
                <a:latin typeface="Agency FB" pitchFamily="34" charset="0"/>
              </a:rPr>
              <a:t>Questions:</a:t>
            </a:r>
          </a:p>
          <a:p>
            <a:pPr>
              <a:buAutoNum type="arabicPeriod"/>
            </a:pPr>
            <a:r>
              <a:rPr lang="en-US" sz="1600" dirty="0" smtClean="0">
                <a:latin typeface="Agency FB" pitchFamily="34" charset="0"/>
              </a:rPr>
              <a:t>  What is movement? </a:t>
            </a:r>
          </a:p>
          <a:p>
            <a:pPr>
              <a:buAutoNum type="arabicPeriod"/>
            </a:pPr>
            <a:r>
              <a:rPr lang="en-US" sz="1600" dirty="0" smtClean="0">
                <a:latin typeface="Agency FB" pitchFamily="34" charset="0"/>
              </a:rPr>
              <a:t>What is rhythm?</a:t>
            </a:r>
          </a:p>
          <a:p>
            <a:endParaRPr lang="en-US" sz="1600" dirty="0" smtClean="0">
              <a:latin typeface="Agency FB" pitchFamily="34" charset="0"/>
            </a:endParaRPr>
          </a:p>
          <a:p>
            <a:endParaRPr lang="en-US" sz="1600" dirty="0" smtClean="0">
              <a:latin typeface="Agency FB" pitchFamily="34" charset="0"/>
            </a:endParaRPr>
          </a:p>
          <a:p>
            <a:r>
              <a:rPr lang="en-US" sz="1600" dirty="0" smtClean="0">
                <a:latin typeface="Agency FB" pitchFamily="34" charset="0"/>
              </a:rPr>
              <a:t> </a:t>
            </a:r>
          </a:p>
          <a:p>
            <a:endParaRPr lang="en-US" sz="1600" dirty="0" smtClean="0">
              <a:latin typeface="Agency FB" pitchFamily="34" charset="0"/>
            </a:endParaRPr>
          </a:p>
          <a:p>
            <a:endParaRPr lang="en-US" sz="1600" dirty="0">
              <a:latin typeface="Agency FB" pitchFamily="34" charset="0"/>
            </a:endParaRPr>
          </a:p>
        </p:txBody>
      </p:sp>
      <p:sp>
        <p:nvSpPr>
          <p:cNvPr id="9" name="Rectangle 1"/>
          <p:cNvSpPr>
            <a:spLocks/>
          </p:cNvSpPr>
          <p:nvPr/>
        </p:nvSpPr>
        <p:spPr bwMode="auto">
          <a:xfrm>
            <a:off x="381000" y="76200"/>
            <a:ext cx="640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/>
            <a:r>
              <a:rPr lang="en-US" sz="5400" dirty="0" smtClean="0">
                <a:solidFill>
                  <a:schemeClr val="accent1"/>
                </a:solidFill>
                <a:latin typeface="Agency FB" pitchFamily="34" charset="0"/>
                <a:sym typeface="Helvetica" pitchFamily="34" charset="0"/>
              </a:rPr>
              <a:t>Repetition, Movement, Rhythm</a:t>
            </a:r>
            <a:endParaRPr lang="en-US" sz="5400" dirty="0">
              <a:solidFill>
                <a:schemeClr val="accent1"/>
              </a:solidFill>
              <a:latin typeface="Agency FB" pitchFamily="34" charset="0"/>
              <a:sym typeface="Helvetica" pitchFamily="34" charset="0"/>
            </a:endParaRPr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381000" y="1981200"/>
            <a:ext cx="6477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r>
              <a:rPr lang="en-US" sz="4400" b="1" dirty="0" smtClean="0">
                <a:solidFill>
                  <a:schemeClr val="accent2"/>
                </a:solidFill>
                <a:latin typeface="Agency FB" pitchFamily="34" charset="0"/>
              </a:rPr>
              <a:t>Movement</a:t>
            </a:r>
            <a:r>
              <a:rPr lang="en-US" sz="4400" b="1" dirty="0" smtClean="0">
                <a:latin typeface="Agency FB" pitchFamily="34" charset="0"/>
              </a:rPr>
              <a:t>. </a:t>
            </a:r>
            <a:r>
              <a:rPr lang="en-US" sz="4400" dirty="0" smtClean="0">
                <a:latin typeface="Agency FB" pitchFamily="34" charset="0"/>
              </a:rPr>
              <a:t>The principle of design dealing with the creation of action. </a:t>
            </a:r>
          </a:p>
          <a:p>
            <a:r>
              <a:rPr lang="en-US" sz="4400" b="1" dirty="0" smtClean="0">
                <a:solidFill>
                  <a:schemeClr val="accent2"/>
                </a:solidFill>
                <a:latin typeface="Agency FB" pitchFamily="34" charset="0"/>
              </a:rPr>
              <a:t>Rhythm. </a:t>
            </a:r>
            <a:r>
              <a:rPr lang="en-US" sz="4400" dirty="0" smtClean="0">
                <a:latin typeface="Agency FB" pitchFamily="34" charset="0"/>
              </a:rPr>
              <a:t>Intentional, regular repetition of lines of shapes to achieve a specific repetitious effect or pattern. </a:t>
            </a:r>
            <a:endParaRPr lang="en-US" sz="4400" dirty="0">
              <a:solidFill>
                <a:schemeClr val="tx2"/>
              </a:solidFill>
              <a:latin typeface="Agency FB" pitchFamily="34" charset="0"/>
              <a:sym typeface="Helvetic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248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gency FB" pitchFamily="34" charset="0"/>
              </a:rPr>
              <a:t>In this layout movement is created by the use of line leading to the main photo. </a:t>
            </a:r>
            <a:endParaRPr lang="en-US" dirty="0">
              <a:latin typeface="Agency FB" pitchFamily="34" charset="0"/>
            </a:endParaRPr>
          </a:p>
        </p:txBody>
      </p:sp>
      <p:pic>
        <p:nvPicPr>
          <p:cNvPr id="172034" name="Picture 2" descr="W.H. Burges High School yearbook pages 116-1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599"/>
            <a:ext cx="9144000" cy="5916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381000" y="609600"/>
            <a:ext cx="6324600" cy="5715000"/>
          </a:xfrm>
        </p:spPr>
        <p:txBody>
          <a:bodyPr>
            <a:normAutofit/>
          </a:bodyPr>
          <a:lstStyle>
            <a:extLst/>
          </a:lstStyle>
          <a:p>
            <a:r>
              <a:rPr lang="en-US" sz="7200" dirty="0" smtClean="0">
                <a:solidFill>
                  <a:schemeClr val="accent1"/>
                </a:solidFill>
                <a:latin typeface="Agency FB" pitchFamily="34" charset="0"/>
              </a:rPr>
              <a:t>Objective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en-US" sz="4000" dirty="0">
                <a:latin typeface="Agency FB" pitchFamily="34" charset="0"/>
              </a:rPr>
              <a:t>Students will describe and analyze the principles of design in digital art (contrast, balance, emphasis, repetition, unity, and variety).</a:t>
            </a:r>
          </a:p>
          <a:p>
            <a:pPr marL="344488" indent="-344488"/>
            <a:endParaRPr lang="en-US" sz="5400" dirty="0">
              <a:latin typeface="Agency FB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4200" y="0"/>
            <a:ext cx="16764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10400" y="304800"/>
            <a:ext cx="1600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>
                <a:latin typeface="Agency FB" pitchFamily="34" charset="0"/>
              </a:rPr>
              <a:t>Objective</a:t>
            </a:r>
            <a:r>
              <a:rPr lang="en-US" sz="1600" dirty="0" smtClean="0">
                <a:latin typeface="Agency FB" pitchFamily="34" charset="0"/>
              </a:rPr>
              <a:t>: </a:t>
            </a:r>
            <a:r>
              <a:rPr lang="en-US" dirty="0">
                <a:latin typeface="Agency FB" pitchFamily="34" charset="0"/>
              </a:rPr>
              <a:t>Students will describe and analyze the principles of design in digital art (contrast, balance, emphasis, repetition, unity, and variety).</a:t>
            </a:r>
            <a:endParaRPr lang="en-US" sz="2800" dirty="0">
              <a:latin typeface="Agency FB" pitchFamily="34" charset="0"/>
            </a:endParaRPr>
          </a:p>
          <a:p>
            <a:endParaRPr lang="en-US" sz="1600" dirty="0" smtClean="0">
              <a:latin typeface="Agency FB" pitchFamily="34" charset="0"/>
            </a:endParaRPr>
          </a:p>
          <a:p>
            <a:r>
              <a:rPr lang="en-US" sz="1600" b="1" dirty="0" smtClean="0">
                <a:latin typeface="Agency FB" pitchFamily="34" charset="0"/>
              </a:rPr>
              <a:t>Questions:</a:t>
            </a:r>
          </a:p>
          <a:p>
            <a:pPr marL="117475" indent="-117475">
              <a:buAutoNum type="arabicPeriod"/>
            </a:pPr>
            <a:r>
              <a:rPr lang="en-US" sz="1600" dirty="0" smtClean="0">
                <a:latin typeface="Agency FB" pitchFamily="34" charset="0"/>
              </a:rPr>
              <a:t>What will you be able to describe after this lesson?</a:t>
            </a:r>
          </a:p>
          <a:p>
            <a:pPr marL="117475" indent="-117475">
              <a:buAutoNum type="arabicPeriod"/>
            </a:pPr>
            <a:endParaRPr lang="en-US" sz="1600" dirty="0" smtClean="0">
              <a:latin typeface="Agency FB" pitchFamily="34" charset="0"/>
            </a:endParaRPr>
          </a:p>
          <a:p>
            <a:pPr marL="117475" indent="-117475">
              <a:buAutoNum type="arabicPeriod"/>
            </a:pPr>
            <a:r>
              <a:rPr lang="en-US" sz="1600" dirty="0" smtClean="0">
                <a:latin typeface="Agency FB" pitchFamily="34" charset="0"/>
              </a:rPr>
              <a:t>What are you going analyze?</a:t>
            </a:r>
          </a:p>
          <a:p>
            <a:pPr marL="342900" indent="-342900">
              <a:buAutoNum type="arabicPeriod"/>
            </a:pPr>
            <a:endParaRPr lang="en-US" sz="1600" dirty="0" smtClean="0">
              <a:latin typeface="Agency FB" pitchFamily="34" charset="0"/>
            </a:endParaRPr>
          </a:p>
          <a:p>
            <a:endParaRPr lang="en-US" sz="1600" dirty="0">
              <a:latin typeface="Agency FB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3246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gency FB" pitchFamily="34" charset="0"/>
              </a:rPr>
              <a:t>In this layout creates movement through lines and the repeated shapes of the photos. </a:t>
            </a:r>
            <a:endParaRPr lang="en-US" dirty="0">
              <a:latin typeface="Agency FB" pitchFamily="34" charset="0"/>
            </a:endParaRPr>
          </a:p>
        </p:txBody>
      </p:sp>
      <p:pic>
        <p:nvPicPr>
          <p:cNvPr id="4" name="Picture 2" descr="http://www.jostens.com/yearbooks/content/catalogitems/ybk_cd_advisers_adobe/alt_enyart_lg.jpg"/>
          <p:cNvPicPr>
            <a:picLocks noChangeAspect="1" noChangeArrowheads="1"/>
          </p:cNvPicPr>
          <p:nvPr/>
        </p:nvPicPr>
        <p:blipFill>
          <a:blip r:embed="rId3" cstate="print"/>
          <a:srcRect t="2222" b="5556"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34200" y="0"/>
            <a:ext cx="16764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0"/>
            <a:ext cx="1752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>
                <a:latin typeface="Agency FB" pitchFamily="34" charset="0"/>
              </a:rPr>
              <a:t>Objective</a:t>
            </a:r>
            <a:r>
              <a:rPr lang="en-US" sz="1600" dirty="0">
                <a:latin typeface="Agency FB" pitchFamily="34" charset="0"/>
              </a:rPr>
              <a:t>: </a:t>
            </a:r>
            <a:r>
              <a:rPr lang="en-US" dirty="0">
                <a:latin typeface="Agency FB" pitchFamily="34" charset="0"/>
              </a:rPr>
              <a:t>Students will describe and analyze the principles of design in digital art (contrast, balance, emphasis, repetition, unity, and variety).</a:t>
            </a:r>
            <a:endParaRPr lang="en-US" sz="2800" dirty="0">
              <a:latin typeface="Agency FB" pitchFamily="34" charset="0"/>
            </a:endParaRPr>
          </a:p>
          <a:p>
            <a:endParaRPr lang="en-US" sz="1600" dirty="0" smtClean="0">
              <a:latin typeface="Agency FB" pitchFamily="34" charset="0"/>
            </a:endParaRPr>
          </a:p>
          <a:p>
            <a:r>
              <a:rPr lang="en-US" sz="1600" b="1" dirty="0" smtClean="0">
                <a:latin typeface="Agency FB" pitchFamily="34" charset="0"/>
              </a:rPr>
              <a:t>Questions:</a:t>
            </a:r>
          </a:p>
          <a:p>
            <a:pPr>
              <a:buAutoNum type="arabicPeriod"/>
            </a:pPr>
            <a:r>
              <a:rPr lang="en-US" sz="1600" dirty="0" smtClean="0">
                <a:latin typeface="Agency FB" pitchFamily="34" charset="0"/>
              </a:rPr>
              <a:t>  What is unity?</a:t>
            </a:r>
          </a:p>
          <a:p>
            <a:endParaRPr lang="en-US" sz="1600" dirty="0" smtClean="0">
              <a:latin typeface="Agency FB" pitchFamily="34" charset="0"/>
            </a:endParaRPr>
          </a:p>
          <a:p>
            <a:endParaRPr lang="en-US" sz="1600" dirty="0" smtClean="0">
              <a:latin typeface="Agency FB" pitchFamily="34" charset="0"/>
            </a:endParaRPr>
          </a:p>
          <a:p>
            <a:r>
              <a:rPr lang="en-US" sz="1600" dirty="0" smtClean="0">
                <a:latin typeface="Agency FB" pitchFamily="34" charset="0"/>
              </a:rPr>
              <a:t> </a:t>
            </a:r>
          </a:p>
          <a:p>
            <a:endParaRPr lang="en-US" sz="1600" dirty="0" smtClean="0">
              <a:latin typeface="Agency FB" pitchFamily="34" charset="0"/>
            </a:endParaRPr>
          </a:p>
          <a:p>
            <a:endParaRPr lang="en-US" sz="1600" dirty="0">
              <a:latin typeface="Agency FB" pitchFamily="34" charset="0"/>
            </a:endParaRPr>
          </a:p>
        </p:txBody>
      </p:sp>
      <p:sp>
        <p:nvSpPr>
          <p:cNvPr id="9" name="Rectangle 1"/>
          <p:cNvSpPr>
            <a:spLocks/>
          </p:cNvSpPr>
          <p:nvPr/>
        </p:nvSpPr>
        <p:spPr bwMode="auto">
          <a:xfrm>
            <a:off x="381000" y="76200"/>
            <a:ext cx="640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/>
            <a:r>
              <a:rPr lang="en-US" sz="5400" dirty="0" smtClean="0">
                <a:solidFill>
                  <a:schemeClr val="accent1"/>
                </a:solidFill>
                <a:latin typeface="Agency FB" pitchFamily="34" charset="0"/>
                <a:sym typeface="Helvetica" pitchFamily="34" charset="0"/>
              </a:rPr>
              <a:t>Unity</a:t>
            </a:r>
            <a:endParaRPr lang="en-US" sz="5400" dirty="0">
              <a:solidFill>
                <a:schemeClr val="accent1"/>
              </a:solidFill>
              <a:latin typeface="Agency FB" pitchFamily="34" charset="0"/>
              <a:sym typeface="Helvetica" pitchFamily="34" charset="0"/>
            </a:endParaRPr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381000" y="1447800"/>
            <a:ext cx="6477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r>
              <a:rPr lang="en-US" sz="4400" dirty="0" smtClean="0">
                <a:latin typeface="Agency FB" pitchFamily="34" charset="0"/>
              </a:rPr>
              <a:t>Total visual effect in a composition achieved by the careful blending of the elements of art and the principles of design. </a:t>
            </a:r>
            <a:endParaRPr lang="en-US" sz="4400" dirty="0">
              <a:solidFill>
                <a:schemeClr val="tx2"/>
              </a:solidFill>
              <a:latin typeface="Agency FB" pitchFamily="34" charset="0"/>
              <a:sym typeface="Helvetic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4800" y="58674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gency FB" pitchFamily="34" charset="0"/>
              </a:rPr>
              <a:t>These layouts have unity created through repeated colors, shapes, and typography. </a:t>
            </a:r>
            <a:endParaRPr lang="en-US" dirty="0">
              <a:latin typeface="Agency FB" pitchFamily="34" charset="0"/>
            </a:endParaRPr>
          </a:p>
        </p:txBody>
      </p:sp>
      <p:pic>
        <p:nvPicPr>
          <p:cNvPr id="5" name="Picture 2" descr="North Allegheny Senior High School yearbook pages 2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0999"/>
            <a:ext cx="3980037" cy="2651760"/>
          </a:xfrm>
          <a:prstGeom prst="rect">
            <a:avLst/>
          </a:prstGeom>
          <a:noFill/>
        </p:spPr>
      </p:pic>
      <p:pic>
        <p:nvPicPr>
          <p:cNvPr id="6" name="Picture 4" descr="North Allegheny Senior High School yearbook pages 8-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1964" y="381000"/>
            <a:ext cx="3980036" cy="2651760"/>
          </a:xfrm>
          <a:prstGeom prst="rect">
            <a:avLst/>
          </a:prstGeom>
          <a:noFill/>
        </p:spPr>
      </p:pic>
      <p:pic>
        <p:nvPicPr>
          <p:cNvPr id="7" name="Picture 6" descr="North Allegheny Senior High School yearbook pages 10-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200400"/>
            <a:ext cx="3980037" cy="2651760"/>
          </a:xfrm>
          <a:prstGeom prst="rect">
            <a:avLst/>
          </a:prstGeom>
          <a:noFill/>
        </p:spPr>
      </p:pic>
      <p:pic>
        <p:nvPicPr>
          <p:cNvPr id="8" name="Picture 8" descr="North Allegheny Senior High School yearbook pages 50-5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599" y="3200400"/>
            <a:ext cx="4000569" cy="2665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4800" y="60198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gency FB" pitchFamily="34" charset="0"/>
              </a:rPr>
              <a:t>These layouts have unity created through repeated colors, shapes and typography. </a:t>
            </a:r>
            <a:endParaRPr lang="en-US" dirty="0">
              <a:latin typeface="Agency FB" pitchFamily="34" charset="0"/>
            </a:endParaRPr>
          </a:p>
        </p:txBody>
      </p:sp>
      <p:pic>
        <p:nvPicPr>
          <p:cNvPr id="9" name="Picture 8" descr="tiger-endshe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587" y="304800"/>
            <a:ext cx="4065813" cy="2743200"/>
          </a:xfrm>
          <a:prstGeom prst="rect">
            <a:avLst/>
          </a:prstGeom>
        </p:spPr>
      </p:pic>
      <p:pic>
        <p:nvPicPr>
          <p:cNvPr id="11" name="Picture 10" descr="tiger-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304800"/>
            <a:ext cx="4117280" cy="2743200"/>
          </a:xfrm>
          <a:prstGeom prst="rect">
            <a:avLst/>
          </a:prstGeom>
        </p:spPr>
      </p:pic>
      <p:pic>
        <p:nvPicPr>
          <p:cNvPr id="12" name="Picture 11" descr="tiger-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200400"/>
            <a:ext cx="4117280" cy="2743200"/>
          </a:xfrm>
          <a:prstGeom prst="rect">
            <a:avLst/>
          </a:prstGeom>
        </p:spPr>
      </p:pic>
      <p:pic>
        <p:nvPicPr>
          <p:cNvPr id="13" name="Picture 12" descr="tiger-6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0" y="3200400"/>
            <a:ext cx="411728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381000" y="228600"/>
            <a:ext cx="6248400" cy="6096000"/>
          </a:xfrm>
        </p:spPr>
        <p:txBody>
          <a:bodyPr>
            <a:normAutofit/>
          </a:bodyPr>
          <a:lstStyle>
            <a:extLst/>
          </a:lstStyle>
          <a:p>
            <a:r>
              <a:rPr lang="en-US" sz="7200" dirty="0" smtClean="0">
                <a:solidFill>
                  <a:schemeClr val="accent1"/>
                </a:solidFill>
                <a:latin typeface="Agency FB" pitchFamily="34" charset="0"/>
              </a:rPr>
              <a:t>Prior Knowledge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gency FB" pitchFamily="34" charset="0"/>
              </a:rPr>
              <a:t>When you are reading a magazine or a newspaper, what catches your eye?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gency FB" pitchFamily="34" charset="0"/>
              </a:rPr>
              <a:t>What are things that appeal to you as you look at a newspaper or magazine?</a:t>
            </a:r>
            <a:endParaRPr lang="en-US" sz="3200" dirty="0">
              <a:latin typeface="Agency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4200" y="0"/>
            <a:ext cx="16764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10400" y="304800"/>
            <a:ext cx="160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latin typeface="Agency FB" pitchFamily="34" charset="0"/>
              </a:rPr>
              <a:t>Objective</a:t>
            </a:r>
            <a:r>
              <a:rPr lang="en-US" sz="1400" dirty="0">
                <a:latin typeface="Agency FB" pitchFamily="34" charset="0"/>
              </a:rPr>
              <a:t>: </a:t>
            </a:r>
            <a:r>
              <a:rPr lang="en-US" sz="1600" dirty="0">
                <a:latin typeface="Agency FB" pitchFamily="34" charset="0"/>
              </a:rPr>
              <a:t>Students will describe and analyze the principles of design in digital art (contrast, balance, emphasis, repetition, unity, and variety).</a:t>
            </a:r>
            <a:endParaRPr lang="en-US" sz="2400" dirty="0">
              <a:latin typeface="Agency FB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381000" y="228600"/>
            <a:ext cx="6248400" cy="6096000"/>
          </a:xfrm>
        </p:spPr>
        <p:txBody>
          <a:bodyPr>
            <a:normAutofit fontScale="92500"/>
          </a:bodyPr>
          <a:lstStyle>
            <a:extLst/>
          </a:lstStyle>
          <a:p>
            <a:r>
              <a:rPr lang="en-US" sz="7200" dirty="0" smtClean="0">
                <a:solidFill>
                  <a:schemeClr val="accent1"/>
                </a:solidFill>
                <a:latin typeface="Agency FB" pitchFamily="34" charset="0"/>
              </a:rPr>
              <a:t>Importance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Agency FB" pitchFamily="34" charset="0"/>
              </a:rPr>
              <a:t>It is important that you understand the basics of design, so that we have well designed documents.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Agency FB" pitchFamily="34" charset="0"/>
              </a:rPr>
              <a:t>Learning how to create designs that have impact is important to the success of any design project you are working on.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Agency FB" pitchFamily="34" charset="0"/>
              </a:rPr>
              <a:t>Also, understanding how to create designs is an important career skill in the graphic design field.</a:t>
            </a:r>
            <a:endParaRPr lang="en-US" sz="3200" dirty="0" smtClean="0">
              <a:latin typeface="Agency FB" pitchFamily="34" charset="0"/>
            </a:endParaRPr>
          </a:p>
          <a:p>
            <a:endParaRPr lang="en-US" sz="3200" dirty="0">
              <a:latin typeface="Agency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4200" y="0"/>
            <a:ext cx="16764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10400" y="304800"/>
            <a:ext cx="16002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>
                <a:latin typeface="Agency FB" pitchFamily="34" charset="0"/>
              </a:rPr>
              <a:t>Objective</a:t>
            </a:r>
            <a:r>
              <a:rPr lang="en-US" sz="1600" dirty="0">
                <a:latin typeface="Agency FB" pitchFamily="34" charset="0"/>
              </a:rPr>
              <a:t>: </a:t>
            </a:r>
            <a:r>
              <a:rPr lang="en-US" dirty="0">
                <a:latin typeface="Agency FB" pitchFamily="34" charset="0"/>
              </a:rPr>
              <a:t>Students will describe and analyze the principles of design in digital art (contrast, balance, emphasis, repetition, unity, and variety).</a:t>
            </a:r>
            <a:endParaRPr lang="en-US" sz="2800" dirty="0">
              <a:latin typeface="Agency FB" pitchFamily="34" charset="0"/>
            </a:endParaRPr>
          </a:p>
          <a:p>
            <a:pPr marL="0" lvl="1"/>
            <a:endParaRPr lang="en-US" sz="1600" dirty="0" smtClean="0">
              <a:latin typeface="Agency FB" pitchFamily="34" charset="0"/>
            </a:endParaRPr>
          </a:p>
          <a:p>
            <a:r>
              <a:rPr lang="en-US" sz="1600" b="1" dirty="0" smtClean="0">
                <a:latin typeface="Agency FB" pitchFamily="34" charset="0"/>
              </a:rPr>
              <a:t>Questions:</a:t>
            </a:r>
          </a:p>
          <a:p>
            <a:pPr>
              <a:buFont typeface="+mj-lt"/>
              <a:buAutoNum type="arabicPeriod"/>
            </a:pPr>
            <a:r>
              <a:rPr lang="en-US" sz="1600" dirty="0" smtClean="0">
                <a:latin typeface="Agency FB" pitchFamily="34" charset="0"/>
              </a:rPr>
              <a:t>Explain why it is important that you understand the basics of design?</a:t>
            </a:r>
          </a:p>
          <a:p>
            <a:pPr>
              <a:buFont typeface="+mj-lt"/>
              <a:buAutoNum type="arabicPeriod"/>
            </a:pPr>
            <a:endParaRPr lang="en-US" sz="1600" dirty="0" smtClean="0">
              <a:latin typeface="Agency FB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1600" dirty="0" smtClean="0">
                <a:latin typeface="Agency FB" pitchFamily="34" charset="0"/>
              </a:rPr>
              <a:t>Where could you use the skills you learn in this class?</a:t>
            </a:r>
          </a:p>
          <a:p>
            <a:endParaRPr lang="en-US" sz="1600" dirty="0" smtClean="0">
              <a:latin typeface="Agency FB" pitchFamily="34" charset="0"/>
            </a:endParaRPr>
          </a:p>
          <a:p>
            <a:endParaRPr lang="en-US" sz="1600" dirty="0">
              <a:latin typeface="Agency FB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3657600" y="7620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10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124" name="Rectangle 11"/>
          <p:cNvSpPr>
            <a:spLocks noGrp="1" noChangeArrowheads="1"/>
          </p:cNvSpPr>
          <p:nvPr>
            <p:ph type="title"/>
          </p:nvPr>
        </p:nvSpPr>
        <p:spPr>
          <a:xfrm>
            <a:off x="152400" y="333375"/>
            <a:ext cx="3352800" cy="6019800"/>
          </a:xfrm>
          <a:noFill/>
        </p:spPr>
        <p:txBody>
          <a:bodyPr anchor="t"/>
          <a:lstStyle/>
          <a:p>
            <a:pPr algn="r" eaLnBrk="1" hangingPunct="1"/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The Principles of Design</a:t>
            </a:r>
            <a:b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The Principles of Design involve the way in which the elements of art are arranged in a piece of artwork.  Artists use these principles to organize their work to create different effects.   </a:t>
            </a:r>
          </a:p>
        </p:txBody>
      </p:sp>
      <p:sp>
        <p:nvSpPr>
          <p:cNvPr id="5133" name="WordArt 13"/>
          <p:cNvSpPr>
            <a:spLocks noChangeArrowheads="1" noChangeShapeType="1" noTextEdit="1"/>
          </p:cNvSpPr>
          <p:nvPr/>
        </p:nvSpPr>
        <p:spPr bwMode="auto">
          <a:xfrm>
            <a:off x="3962400" y="152400"/>
            <a:ext cx="2209800" cy="6429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Balance</a:t>
            </a:r>
          </a:p>
        </p:txBody>
      </p:sp>
      <p:sp>
        <p:nvSpPr>
          <p:cNvPr id="5136" name="WordArt 16" descr="Bouquet"/>
          <p:cNvSpPr>
            <a:spLocks noChangeArrowheads="1" noChangeShapeType="1" noTextEdit="1"/>
          </p:cNvSpPr>
          <p:nvPr/>
        </p:nvSpPr>
        <p:spPr bwMode="auto">
          <a:xfrm>
            <a:off x="5791200" y="3733800"/>
            <a:ext cx="2209800" cy="154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/>
                  </a:outerShdw>
                </a:effectLst>
                <a:latin typeface="Arial Black"/>
              </a:rPr>
              <a:t>Repetition</a:t>
            </a:r>
          </a:p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/>
                  </a:outerShdw>
                </a:effectLst>
                <a:latin typeface="Arial Black"/>
              </a:rPr>
              <a:t>Rhythm</a:t>
            </a:r>
          </a:p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/>
                  </a:outerShdw>
                </a:effectLst>
                <a:latin typeface="Arial Black"/>
              </a:rPr>
              <a:t>Movement</a:t>
            </a:r>
          </a:p>
        </p:txBody>
      </p:sp>
      <p:sp>
        <p:nvSpPr>
          <p:cNvPr id="5141" name="WordArt 21"/>
          <p:cNvSpPr>
            <a:spLocks noChangeArrowheads="1" noChangeShapeType="1" noTextEdit="1"/>
          </p:cNvSpPr>
          <p:nvPr/>
        </p:nvSpPr>
        <p:spPr bwMode="auto">
          <a:xfrm>
            <a:off x="3962400" y="5562600"/>
            <a:ext cx="32004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Impact"/>
              </a:rPr>
              <a:t>Unity &amp;</a:t>
            </a:r>
          </a:p>
          <a:p>
            <a:pPr algn="ctr"/>
            <a:r>
              <a:rPr lang="en-US" sz="3600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Impact"/>
              </a:rPr>
              <a:t>Variety</a:t>
            </a:r>
          </a:p>
        </p:txBody>
      </p:sp>
      <p:sp>
        <p:nvSpPr>
          <p:cNvPr id="5144" name="WordArt 24"/>
          <p:cNvSpPr>
            <a:spLocks noChangeArrowheads="1" noChangeShapeType="1" noTextEdit="1"/>
          </p:cNvSpPr>
          <p:nvPr/>
        </p:nvSpPr>
        <p:spPr bwMode="auto">
          <a:xfrm>
            <a:off x="3962400" y="1524000"/>
            <a:ext cx="3263900" cy="1819275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Emphasis, </a:t>
            </a:r>
          </a:p>
          <a:p>
            <a:r>
              <a:rPr lang="en-US" sz="36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Dominance, &amp;</a:t>
            </a:r>
          </a:p>
          <a:p>
            <a:r>
              <a:rPr lang="en-US" sz="36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Subordination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33633" y="914400"/>
            <a:ext cx="280076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Contrast</a:t>
            </a:r>
          </a:p>
        </p:txBody>
      </p:sp>
    </p:spTree>
    <p:extLst>
      <p:ext uri="{BB962C8B-B14F-4D97-AF65-F5344CB8AC3E}">
        <p14:creationId xmlns:p14="http://schemas.microsoft.com/office/powerpoint/2010/main" val="206648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 animBg="1"/>
      <p:bldP spid="5136" grpId="0" animBg="1"/>
      <p:bldP spid="5141" grpId="0" animBg="1"/>
      <p:bldP spid="51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34200" y="0"/>
            <a:ext cx="16764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-19050"/>
            <a:ext cx="1752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>
                <a:latin typeface="Agency FB" pitchFamily="34" charset="0"/>
              </a:rPr>
              <a:t>Objective</a:t>
            </a:r>
            <a:r>
              <a:rPr lang="en-US" sz="1600" dirty="0">
                <a:latin typeface="Agency FB" pitchFamily="34" charset="0"/>
              </a:rPr>
              <a:t>: </a:t>
            </a:r>
            <a:r>
              <a:rPr lang="en-US" dirty="0">
                <a:latin typeface="Agency FB" pitchFamily="34" charset="0"/>
              </a:rPr>
              <a:t>Students will describe and analyze the principles of design in digital art (contrast, balance, emphasis, repetition, unity, and variety).</a:t>
            </a:r>
            <a:endParaRPr lang="en-US" sz="2800" dirty="0">
              <a:latin typeface="Agency FB" pitchFamily="34" charset="0"/>
            </a:endParaRPr>
          </a:p>
          <a:p>
            <a:endParaRPr lang="en-US" sz="1600" dirty="0" smtClean="0">
              <a:latin typeface="Agency FB" pitchFamily="34" charset="0"/>
            </a:endParaRPr>
          </a:p>
          <a:p>
            <a:r>
              <a:rPr lang="en-US" sz="1600" b="1" dirty="0" smtClean="0">
                <a:latin typeface="Agency FB" pitchFamily="34" charset="0"/>
              </a:rPr>
              <a:t>Questions:</a:t>
            </a:r>
          </a:p>
          <a:p>
            <a:pPr>
              <a:buAutoNum type="arabicPeriod"/>
            </a:pPr>
            <a:r>
              <a:rPr lang="en-US" sz="1600" dirty="0" smtClean="0">
                <a:latin typeface="Agency FB" pitchFamily="34" charset="0"/>
              </a:rPr>
              <a:t>  What is balance?</a:t>
            </a:r>
          </a:p>
          <a:p>
            <a:endParaRPr lang="en-US" sz="1600" dirty="0" smtClean="0">
              <a:latin typeface="Agency FB" pitchFamily="34" charset="0"/>
            </a:endParaRPr>
          </a:p>
          <a:p>
            <a:endParaRPr lang="en-US" sz="1600" dirty="0" smtClean="0">
              <a:latin typeface="Agency FB" pitchFamily="34" charset="0"/>
            </a:endParaRPr>
          </a:p>
          <a:p>
            <a:r>
              <a:rPr lang="en-US" sz="1600" dirty="0" smtClean="0">
                <a:latin typeface="Agency FB" pitchFamily="34" charset="0"/>
              </a:rPr>
              <a:t> </a:t>
            </a:r>
          </a:p>
          <a:p>
            <a:endParaRPr lang="en-US" sz="1600" dirty="0" smtClean="0">
              <a:latin typeface="Agency FB" pitchFamily="34" charset="0"/>
            </a:endParaRPr>
          </a:p>
          <a:p>
            <a:endParaRPr lang="en-US" sz="1600" dirty="0">
              <a:latin typeface="Agency FB" pitchFamily="34" charset="0"/>
            </a:endParaRPr>
          </a:p>
        </p:txBody>
      </p:sp>
      <p:sp>
        <p:nvSpPr>
          <p:cNvPr id="9" name="Rectangle 1"/>
          <p:cNvSpPr>
            <a:spLocks/>
          </p:cNvSpPr>
          <p:nvPr/>
        </p:nvSpPr>
        <p:spPr bwMode="auto">
          <a:xfrm>
            <a:off x="381000" y="76200"/>
            <a:ext cx="640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/>
            <a:r>
              <a:rPr lang="en-US" sz="5400" dirty="0" smtClean="0">
                <a:solidFill>
                  <a:schemeClr val="accent1"/>
                </a:solidFill>
                <a:latin typeface="Agency FB" pitchFamily="34" charset="0"/>
                <a:sym typeface="Helvetica" pitchFamily="34" charset="0"/>
              </a:rPr>
              <a:t>Balance</a:t>
            </a:r>
            <a:endParaRPr lang="en-US" sz="5400" dirty="0">
              <a:solidFill>
                <a:schemeClr val="accent1"/>
              </a:solidFill>
              <a:latin typeface="Agency FB" pitchFamily="34" charset="0"/>
              <a:sym typeface="Helvetica" pitchFamily="34" charset="0"/>
            </a:endParaRPr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381000" y="1219200"/>
            <a:ext cx="6172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r>
              <a:rPr lang="en-US" sz="4000" dirty="0" smtClean="0">
                <a:latin typeface="Agency FB" pitchFamily="34" charset="0"/>
              </a:rPr>
              <a:t>The way in which the elements in visual arts are arranged to create a feeling of equilibrium in a work of art. </a:t>
            </a:r>
            <a:endParaRPr lang="en-US" sz="4000" dirty="0">
              <a:solidFill>
                <a:schemeClr val="tx2"/>
              </a:solidFill>
              <a:latin typeface="Agency FB" pitchFamily="34" charset="0"/>
              <a:sym typeface="Helvetica" pitchFamily="34" charset="0"/>
            </a:endParaRPr>
          </a:p>
        </p:txBody>
      </p:sp>
      <p:pic>
        <p:nvPicPr>
          <p:cNvPr id="1026" name="Picture 2" descr="http://sciencefair.math.iit.edu/display/balance/good_bala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1" y="4571999"/>
            <a:ext cx="2878603" cy="211226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/>
          </p:cNvSpPr>
          <p:nvPr/>
        </p:nvSpPr>
        <p:spPr bwMode="auto">
          <a:xfrm>
            <a:off x="543771" y="3992344"/>
            <a:ext cx="27432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r>
              <a:rPr lang="en-US" sz="2800" dirty="0" smtClean="0">
                <a:latin typeface="Agency FB" pitchFamily="34" charset="0"/>
                <a:sym typeface="Helvetica" pitchFamily="34" charset="0"/>
              </a:rPr>
              <a:t>Balanced Layout</a:t>
            </a:r>
            <a:endParaRPr lang="en-US" sz="2800" dirty="0">
              <a:solidFill>
                <a:schemeClr val="tx2"/>
              </a:solidFill>
              <a:latin typeface="Agency FB" pitchFamily="34" charset="0"/>
              <a:sym typeface="Helvetica" pitchFamily="34" charset="0"/>
            </a:endParaRPr>
          </a:p>
        </p:txBody>
      </p:sp>
      <p:pic>
        <p:nvPicPr>
          <p:cNvPr id="1030" name="Picture 6" descr="http://sciencefair.math.iit.edu/display/balance/bad_balanc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7"/>
          <a:stretch/>
        </p:blipFill>
        <p:spPr bwMode="auto">
          <a:xfrm>
            <a:off x="3571029" y="4572000"/>
            <a:ext cx="3058371" cy="211455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>
            <a:spLocks/>
          </p:cNvSpPr>
          <p:nvPr/>
        </p:nvSpPr>
        <p:spPr bwMode="auto">
          <a:xfrm>
            <a:off x="3810000" y="3992344"/>
            <a:ext cx="27432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r>
              <a:rPr lang="en-US" sz="2800" dirty="0" smtClean="0">
                <a:latin typeface="Agency FB" pitchFamily="34" charset="0"/>
                <a:sym typeface="Helvetica" pitchFamily="34" charset="0"/>
              </a:rPr>
              <a:t>Unbalanced Layout</a:t>
            </a:r>
            <a:endParaRPr lang="en-US" sz="2800" dirty="0">
              <a:solidFill>
                <a:schemeClr val="tx2"/>
              </a:solidFill>
              <a:latin typeface="Agency FB" pitchFamily="34" charset="0"/>
              <a:sym typeface="Helvetic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8" grpId="0" build="p"/>
      <p:bldP spid="11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8866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gency FB" pitchFamily="34" charset="0"/>
              </a:rPr>
              <a:t>The large photo on the left is balanced by the smaller photos on the left. </a:t>
            </a:r>
            <a:endParaRPr lang="en-US" dirty="0">
              <a:latin typeface="Agency FB" pitchFamily="34" charset="0"/>
            </a:endParaRPr>
          </a:p>
        </p:txBody>
      </p:sp>
      <p:pic>
        <p:nvPicPr>
          <p:cNvPr id="141314" name="Picture 2" descr="North Allegheny Senior High School yearbook pages 8-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799"/>
            <a:ext cx="9144000" cy="6092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8866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gency FB" pitchFamily="34" charset="0"/>
              </a:rPr>
              <a:t>The large photo on the right is balanced by the smaller photos and the larger type. </a:t>
            </a:r>
            <a:endParaRPr lang="en-US" dirty="0">
              <a:latin typeface="Agency FB" pitchFamily="34" charset="0"/>
            </a:endParaRPr>
          </a:p>
        </p:txBody>
      </p:sp>
      <p:pic>
        <p:nvPicPr>
          <p:cNvPr id="149506" name="Picture 2" descr="Carmel High School yearbook pages 2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951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34200" y="0"/>
            <a:ext cx="16764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0"/>
            <a:ext cx="1752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>
                <a:latin typeface="Agency FB" pitchFamily="34" charset="0"/>
              </a:rPr>
              <a:t>Objective</a:t>
            </a:r>
            <a:r>
              <a:rPr lang="en-US" sz="1600" dirty="0">
                <a:latin typeface="Agency FB" pitchFamily="34" charset="0"/>
              </a:rPr>
              <a:t>: </a:t>
            </a:r>
            <a:r>
              <a:rPr lang="en-US" dirty="0">
                <a:latin typeface="Agency FB" pitchFamily="34" charset="0"/>
              </a:rPr>
              <a:t>Students will describe and analyze the principles of design in digital art (contrast, balance, emphasis, repetition, unity, and variety).</a:t>
            </a:r>
            <a:endParaRPr lang="en-US" sz="2800" dirty="0">
              <a:latin typeface="Agency FB" pitchFamily="34" charset="0"/>
            </a:endParaRPr>
          </a:p>
          <a:p>
            <a:endParaRPr lang="en-US" sz="1600" dirty="0" smtClean="0">
              <a:latin typeface="Agency FB" pitchFamily="34" charset="0"/>
            </a:endParaRPr>
          </a:p>
          <a:p>
            <a:r>
              <a:rPr lang="en-US" sz="1600" b="1" dirty="0" smtClean="0">
                <a:latin typeface="Agency FB" pitchFamily="34" charset="0"/>
              </a:rPr>
              <a:t>Questions:</a:t>
            </a:r>
          </a:p>
          <a:p>
            <a:pPr>
              <a:buAutoNum type="arabicPeriod"/>
            </a:pPr>
            <a:r>
              <a:rPr lang="en-US" sz="1600" dirty="0" smtClean="0">
                <a:latin typeface="Agency FB" pitchFamily="34" charset="0"/>
              </a:rPr>
              <a:t>  What is contrast?</a:t>
            </a:r>
          </a:p>
          <a:p>
            <a:pPr>
              <a:buAutoNum type="arabicPeriod"/>
            </a:pPr>
            <a:r>
              <a:rPr lang="en-US" sz="1600" dirty="0">
                <a:latin typeface="Agency FB" pitchFamily="34" charset="0"/>
              </a:rPr>
              <a:t> </a:t>
            </a:r>
            <a:r>
              <a:rPr lang="en-US" sz="1600" dirty="0" smtClean="0">
                <a:latin typeface="Agency FB" pitchFamily="34" charset="0"/>
              </a:rPr>
              <a:t>Give an example of one type of contrast.</a:t>
            </a:r>
          </a:p>
          <a:p>
            <a:endParaRPr lang="en-US" sz="1600" dirty="0" smtClean="0">
              <a:latin typeface="Agency FB" pitchFamily="34" charset="0"/>
            </a:endParaRPr>
          </a:p>
          <a:p>
            <a:endParaRPr lang="en-US" sz="1600" dirty="0" smtClean="0">
              <a:latin typeface="Agency FB" pitchFamily="34" charset="0"/>
            </a:endParaRPr>
          </a:p>
          <a:p>
            <a:r>
              <a:rPr lang="en-US" sz="1600" dirty="0" smtClean="0">
                <a:latin typeface="Agency FB" pitchFamily="34" charset="0"/>
              </a:rPr>
              <a:t> </a:t>
            </a:r>
          </a:p>
          <a:p>
            <a:endParaRPr lang="en-US" sz="1600" dirty="0" smtClean="0">
              <a:latin typeface="Agency FB" pitchFamily="34" charset="0"/>
            </a:endParaRPr>
          </a:p>
          <a:p>
            <a:endParaRPr lang="en-US" sz="1600" dirty="0">
              <a:latin typeface="Agency FB" pitchFamily="34" charset="0"/>
            </a:endParaRPr>
          </a:p>
        </p:txBody>
      </p:sp>
      <p:sp>
        <p:nvSpPr>
          <p:cNvPr id="9" name="Rectangle 1"/>
          <p:cNvSpPr>
            <a:spLocks/>
          </p:cNvSpPr>
          <p:nvPr/>
        </p:nvSpPr>
        <p:spPr bwMode="auto">
          <a:xfrm>
            <a:off x="381000" y="76200"/>
            <a:ext cx="640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/>
            <a:r>
              <a:rPr lang="en-US" sz="5400" dirty="0" smtClean="0">
                <a:solidFill>
                  <a:schemeClr val="accent1"/>
                </a:solidFill>
                <a:latin typeface="Agency FB" pitchFamily="34" charset="0"/>
                <a:sym typeface="Helvetica" pitchFamily="34" charset="0"/>
              </a:rPr>
              <a:t>Contrast</a:t>
            </a:r>
            <a:endParaRPr lang="en-US" sz="5400" dirty="0">
              <a:solidFill>
                <a:schemeClr val="accent1"/>
              </a:solidFill>
              <a:latin typeface="Agency FB" pitchFamily="34" charset="0"/>
              <a:sym typeface="Helvetica" pitchFamily="34" charset="0"/>
            </a:endParaRPr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381000" y="1219200"/>
            <a:ext cx="6477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r>
              <a:rPr lang="en-US" sz="3600" dirty="0" smtClean="0">
                <a:latin typeface="Agency FB" pitchFamily="34" charset="0"/>
              </a:rPr>
              <a:t>Difference between two or more elements (e.g., value, color, texture) in a composition. </a:t>
            </a:r>
            <a:endParaRPr lang="en-US" sz="3600" dirty="0">
              <a:solidFill>
                <a:schemeClr val="tx2"/>
              </a:solidFill>
              <a:latin typeface="Agency FB" pitchFamily="34" charset="0"/>
              <a:sym typeface="Helvetic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Agency FB" pitchFamily="34" charset="0"/>
              </a:rPr>
              <a:t>Line contrasts</a:t>
            </a:r>
            <a:r>
              <a:rPr lang="en-US" sz="2400" dirty="0">
                <a:latin typeface="Agency FB" pitchFamily="34" charset="0"/>
              </a:rPr>
              <a:t>-thin/thick, different lengths, different directions, different types of lines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Agency FB" pitchFamily="34" charset="0"/>
              </a:rPr>
              <a:t>Shape/Form contrasts - </a:t>
            </a:r>
            <a:r>
              <a:rPr lang="en-US" sz="2400" dirty="0">
                <a:latin typeface="Agency FB" pitchFamily="34" charset="0"/>
              </a:rPr>
              <a:t>free form/geometric, different types of shapes, different sizes of shapes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Agency FB" pitchFamily="34" charset="0"/>
              </a:rPr>
              <a:t>Texture contrasts - </a:t>
            </a:r>
            <a:r>
              <a:rPr lang="en-US" sz="2400" dirty="0">
                <a:latin typeface="Agency FB" pitchFamily="34" charset="0"/>
              </a:rPr>
              <a:t>smooth/rough, different types of texture, different values of texture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Agency FB" pitchFamily="34" charset="0"/>
              </a:rPr>
              <a:t>Color contrasts-</a:t>
            </a:r>
            <a:r>
              <a:rPr lang="en-US" sz="2400" dirty="0">
                <a:latin typeface="Agency FB" pitchFamily="34" charset="0"/>
              </a:rPr>
              <a:t>warm/cool colors, complimentary colors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Agency FB" pitchFamily="34" charset="0"/>
              </a:rPr>
              <a:t>Value contrasts - </a:t>
            </a:r>
            <a:r>
              <a:rPr lang="en-US" sz="2400" dirty="0">
                <a:latin typeface="Agency FB" pitchFamily="34" charset="0"/>
              </a:rPr>
              <a:t>light/dark</a:t>
            </a:r>
          </a:p>
          <a:p>
            <a:endParaRPr lang="en-US" sz="4400" dirty="0">
              <a:solidFill>
                <a:schemeClr val="tx2"/>
              </a:solidFill>
              <a:latin typeface="Agency FB" pitchFamily="34" charset="0"/>
              <a:sym typeface="Helvetic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TP030001484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A64B714-3453-4CDF-A1C8-057705C45B1E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B95DAABA-4F47-41B4-B855-4BE81080425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4A1AD97-1E6E-4319-838F-874B4A76E8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TP030001484</Template>
  <TotalTime>0</TotalTime>
  <Words>960</Words>
  <Application>Microsoft Office PowerPoint</Application>
  <PresentationFormat>On-screen Show (4:3)</PresentationFormat>
  <Paragraphs>135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TP030001484</vt:lpstr>
      <vt:lpstr>PowerPoint Presentation</vt:lpstr>
      <vt:lpstr>PowerPoint Presentation</vt:lpstr>
      <vt:lpstr>PowerPoint Presentation</vt:lpstr>
      <vt:lpstr>PowerPoint Presentation</vt:lpstr>
      <vt:lpstr>The Principles of Design  The Principles of Design involve the way in which the elements of art are arranged in a piece of artwork.  Artists use these principles to organize their work to create different effects.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2011-07-08T04:02:22Z</dcterms:created>
  <dcterms:modified xsi:type="dcterms:W3CDTF">2011-12-06T20:53:09Z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TC300014849990</vt:lpwstr>
  </property>
</Properties>
</file>